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72" r:id="rId4"/>
  </p:sldMasterIdLst>
  <p:notesMasterIdLst>
    <p:notesMasterId r:id="rId51"/>
  </p:notesMasterIdLst>
  <p:handoutMasterIdLst>
    <p:handoutMasterId r:id="rId52"/>
  </p:handoutMasterIdLst>
  <p:sldIdLst>
    <p:sldId id="418" r:id="rId5"/>
    <p:sldId id="464" r:id="rId6"/>
    <p:sldId id="419" r:id="rId7"/>
    <p:sldId id="420" r:id="rId8"/>
    <p:sldId id="436" r:id="rId9"/>
    <p:sldId id="437" r:id="rId10"/>
    <p:sldId id="455" r:id="rId11"/>
    <p:sldId id="475" r:id="rId12"/>
    <p:sldId id="476" r:id="rId13"/>
    <p:sldId id="438" r:id="rId14"/>
    <p:sldId id="441" r:id="rId15"/>
    <p:sldId id="439" r:id="rId16"/>
    <p:sldId id="456" r:id="rId17"/>
    <p:sldId id="442" r:id="rId18"/>
    <p:sldId id="440" r:id="rId19"/>
    <p:sldId id="434" r:id="rId20"/>
    <p:sldId id="443" r:id="rId21"/>
    <p:sldId id="444" r:id="rId22"/>
    <p:sldId id="445" r:id="rId23"/>
    <p:sldId id="446" r:id="rId24"/>
    <p:sldId id="447" r:id="rId25"/>
    <p:sldId id="448" r:id="rId26"/>
    <p:sldId id="449" r:id="rId27"/>
    <p:sldId id="450" r:id="rId28"/>
    <p:sldId id="451" r:id="rId29"/>
    <p:sldId id="452" r:id="rId30"/>
    <p:sldId id="453" r:id="rId31"/>
    <p:sldId id="454" r:id="rId32"/>
    <p:sldId id="457" r:id="rId33"/>
    <p:sldId id="458" r:id="rId34"/>
    <p:sldId id="459" r:id="rId35"/>
    <p:sldId id="460" r:id="rId36"/>
    <p:sldId id="471" r:id="rId37"/>
    <p:sldId id="461" r:id="rId38"/>
    <p:sldId id="462" r:id="rId39"/>
    <p:sldId id="463" r:id="rId40"/>
    <p:sldId id="466" r:id="rId41"/>
    <p:sldId id="465" r:id="rId42"/>
    <p:sldId id="468" r:id="rId43"/>
    <p:sldId id="472" r:id="rId44"/>
    <p:sldId id="469" r:id="rId45"/>
    <p:sldId id="473" r:id="rId46"/>
    <p:sldId id="474" r:id="rId47"/>
    <p:sldId id="470" r:id="rId48"/>
    <p:sldId id="398" r:id="rId49"/>
    <p:sldId id="417" r:id="rId50"/>
  </p:sldIdLst>
  <p:sldSz cx="12192000" cy="6858000"/>
  <p:notesSz cx="6858000" cy="9144000"/>
  <p:embeddedFontLst>
    <p:embeddedFont>
      <p:font typeface="Open Sans" panose="020B0604020202020204" charset="0"/>
      <p:regular r:id="rId53"/>
      <p:bold r:id="rId54"/>
      <p:italic r:id="rId55"/>
      <p:boldItalic r:id="rId56"/>
    </p:embeddedFont>
    <p:embeddedFont>
      <p:font typeface="Calibri" panose="020F0502020204030204" pitchFamily="34" charset="0"/>
      <p:regular r:id="rId57"/>
      <p:bold r:id="rId58"/>
      <p:italic r:id="rId59"/>
      <p:boldItalic r:id="rId60"/>
    </p:embeddedFont>
    <p:embeddedFont>
      <p:font typeface="Consolas" panose="020B0609020204030204" pitchFamily="49" charset="0"/>
      <p:regular r:id="rId61"/>
      <p:bold r:id="rId62"/>
      <p:italic r:id="rId63"/>
      <p:boldItalic r:id="rId64"/>
    </p:embeddedFont>
    <p:embeddedFont>
      <p:font typeface="Tw Cen MT" panose="020B0602020104020603" pitchFamily="34" charset="0"/>
      <p:regular r:id="rId65"/>
      <p:bold r:id="rId66"/>
      <p:italic r:id="rId67"/>
      <p:boldItalic r:id="rId68"/>
    </p:embeddedFont>
    <p:embeddedFont>
      <p:font typeface="Helvetica35-Thin" panose="020B0604020202020204" charset="0"/>
      <p:regular r:id="rId6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1232" userDrawn="1">
          <p15:clr>
            <a:srgbClr val="A4A3A4"/>
          </p15:clr>
        </p15:guide>
        <p15:guide id="2" orient="horz" pos="1706" userDrawn="1">
          <p15:clr>
            <a:srgbClr val="A4A3A4"/>
          </p15:clr>
        </p15:guide>
        <p15:guide id="3" orient="horz" pos="3838" userDrawn="1">
          <p15:clr>
            <a:srgbClr val="A4A3A4"/>
          </p15:clr>
        </p15:guide>
        <p15:guide id="4" orient="horz" pos="104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lara Assin Sunye" initials="CAS" lastIdx="4" clrIdx="0">
    <p:extLst>
      <p:ext uri="{19B8F6BF-5375-455C-9EA6-DF929625EA0E}">
        <p15:presenceInfo xmlns:p15="http://schemas.microsoft.com/office/powerpoint/2012/main" userId="c3a0c3d9ed5fb5d9" providerId="Windows Live"/>
      </p:ext>
    </p:extLst>
  </p:cmAuthor>
  <p:cmAuthor id="2" name="Belen Muñiz" initials="BM" lastIdx="2" clrIdx="1">
    <p:extLst>
      <p:ext uri="{19B8F6BF-5375-455C-9EA6-DF929625EA0E}">
        <p15:presenceInfo xmlns:p15="http://schemas.microsoft.com/office/powerpoint/2012/main" userId="S003000092FB62EC@LIVE.COM" providerId="AD"/>
      </p:ext>
    </p:extLst>
  </p:cmAuthor>
  <p:cmAuthor id="3" name="belen muniz" initials="bm" lastIdx="3" clrIdx="2">
    <p:extLst>
      <p:ext uri="{19B8F6BF-5375-455C-9EA6-DF929625EA0E}">
        <p15:presenceInfo xmlns:p15="http://schemas.microsoft.com/office/powerpoint/2012/main" userId="ed141f22d02a89b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DBFF"/>
    <a:srgbClr val="00DBFF"/>
    <a:srgbClr val="00D0FF"/>
    <a:srgbClr val="43536D"/>
    <a:srgbClr val="0C002A"/>
    <a:srgbClr val="130042"/>
    <a:srgbClr val="26034D"/>
    <a:srgbClr val="12003E"/>
    <a:srgbClr val="17212E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316" autoAdjust="0"/>
    <p:restoredTop sz="96357" autoAdjust="0"/>
  </p:normalViewPr>
  <p:slideViewPr>
    <p:cSldViewPr snapToGrid="0">
      <p:cViewPr varScale="1">
        <p:scale>
          <a:sx n="110" d="100"/>
          <a:sy n="110" d="100"/>
        </p:scale>
        <p:origin x="672" y="96"/>
      </p:cViewPr>
      <p:guideLst>
        <p:guide pos="1232"/>
        <p:guide orient="horz" pos="1706"/>
        <p:guide orient="horz" pos="3838"/>
        <p:guide orient="horz" pos="104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-5584"/>
    </p:cViewPr>
  </p:sorterViewPr>
  <p:notesViewPr>
    <p:cSldViewPr snapToGrid="0" showGuides="1">
      <p:cViewPr varScale="1">
        <p:scale>
          <a:sx n="88" d="100"/>
          <a:sy n="88" d="100"/>
        </p:scale>
        <p:origin x="2214" y="84"/>
      </p:cViewPr>
      <p:guideLst/>
    </p:cSldViewPr>
  </p:notesViewPr>
  <p:gridSpacing cx="45000" cy="450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font" Target="fonts/font11.fntdata"/><Relationship Id="rId68" Type="http://schemas.openxmlformats.org/officeDocument/2006/relationships/font" Target="fonts/font16.fntdata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font" Target="fonts/font1.fntdata"/><Relationship Id="rId58" Type="http://schemas.openxmlformats.org/officeDocument/2006/relationships/font" Target="fonts/font6.fntdata"/><Relationship Id="rId66" Type="http://schemas.openxmlformats.org/officeDocument/2006/relationships/font" Target="fonts/font14.fntdata"/><Relationship Id="rId74" Type="http://schemas.openxmlformats.org/officeDocument/2006/relationships/tableStyles" Target="tableStyles.xml"/><Relationship Id="rId5" Type="http://schemas.openxmlformats.org/officeDocument/2006/relationships/slide" Target="slides/slide1.xml"/><Relationship Id="rId61" Type="http://schemas.openxmlformats.org/officeDocument/2006/relationships/font" Target="fonts/font9.fntdata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font" Target="fonts/font4.fntdata"/><Relationship Id="rId64" Type="http://schemas.openxmlformats.org/officeDocument/2006/relationships/font" Target="fonts/font12.fntdata"/><Relationship Id="rId69" Type="http://schemas.openxmlformats.org/officeDocument/2006/relationships/font" Target="fonts/font17.fntdata"/><Relationship Id="rId8" Type="http://schemas.openxmlformats.org/officeDocument/2006/relationships/slide" Target="slides/slide4.xml"/><Relationship Id="rId51" Type="http://schemas.openxmlformats.org/officeDocument/2006/relationships/notesMaster" Target="notesMasters/notesMaster1.xml"/><Relationship Id="rId72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font" Target="fonts/font7.fntdata"/><Relationship Id="rId67" Type="http://schemas.openxmlformats.org/officeDocument/2006/relationships/font" Target="fonts/font15.fntdata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font" Target="fonts/font2.fntdata"/><Relationship Id="rId62" Type="http://schemas.openxmlformats.org/officeDocument/2006/relationships/font" Target="fonts/font10.fntdata"/><Relationship Id="rId70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font" Target="fonts/font5.fntdata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handoutMaster" Target="handoutMasters/handoutMaster1.xml"/><Relationship Id="rId60" Type="http://schemas.openxmlformats.org/officeDocument/2006/relationships/font" Target="fonts/font8.fntdata"/><Relationship Id="rId65" Type="http://schemas.openxmlformats.org/officeDocument/2006/relationships/font" Target="fonts/font13.fntdata"/><Relationship Id="rId73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font" Target="fonts/font3.fntdata"/><Relationship Id="rId7" Type="http://schemas.openxmlformats.org/officeDocument/2006/relationships/slide" Target="slides/slide3.xml"/><Relationship Id="rId71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DDDFB6-CA13-4FEC-8ED3-F8810E2E31A9}" type="datetimeFigureOut">
              <a:rPr lang="es-ES" smtClean="0"/>
              <a:t>02/03/2018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3E65B1-DC05-4021-8D2D-3F6A7795655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8867268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98DDE1-7473-4089-A3EB-80E19C00570C}" type="datetimeFigureOut">
              <a:rPr lang="en-US" smtClean="0"/>
              <a:t>3/2/2018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5BB2E5-D305-412D-A528-E39D5186BA8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64512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13" Type="http://schemas.openxmlformats.org/officeDocument/2006/relationships/image" Target="../media/image18.png"/><Relationship Id="rId18" Type="http://schemas.openxmlformats.org/officeDocument/2006/relationships/image" Target="../media/image23.svg"/><Relationship Id="rId3" Type="http://schemas.openxmlformats.org/officeDocument/2006/relationships/image" Target="../media/image2.png"/><Relationship Id="rId7" Type="http://schemas.openxmlformats.org/officeDocument/2006/relationships/image" Target="../media/image12.png"/><Relationship Id="rId12" Type="http://schemas.openxmlformats.org/officeDocument/2006/relationships/image" Target="../media/image17.svg"/><Relationship Id="rId17" Type="http://schemas.openxmlformats.org/officeDocument/2006/relationships/image" Target="../media/image22.png"/><Relationship Id="rId2" Type="http://schemas.openxmlformats.org/officeDocument/2006/relationships/image" Target="../media/image1.jpg"/><Relationship Id="rId16" Type="http://schemas.openxmlformats.org/officeDocument/2006/relationships/image" Target="../media/image21.sv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sv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10" Type="http://schemas.openxmlformats.org/officeDocument/2006/relationships/image" Target="../media/image15.svg"/><Relationship Id="rId4" Type="http://schemas.openxmlformats.org/officeDocument/2006/relationships/image" Target="../media/image3.svg"/><Relationship Id="rId9" Type="http://schemas.openxmlformats.org/officeDocument/2006/relationships/image" Target="../media/image14.png"/><Relationship Id="rId14" Type="http://schemas.openxmlformats.org/officeDocument/2006/relationships/image" Target="../media/image19.sv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 Long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echa"/>
          <p:cNvSpPr>
            <a:spLocks noGrp="1"/>
          </p:cNvSpPr>
          <p:nvPr>
            <p:ph type="body" sz="quarter" idx="14" hasCustomPrompt="1"/>
          </p:nvPr>
        </p:nvSpPr>
        <p:spPr>
          <a:xfrm>
            <a:off x="5272215" y="3234402"/>
            <a:ext cx="5865340" cy="523220"/>
          </a:xfrm>
        </p:spPr>
        <p:txBody>
          <a:bodyPr wrap="square" anchor="ctr">
            <a:spAutoFit/>
          </a:bodyPr>
          <a:lstStyle>
            <a:lvl1pPr marL="0" indent="0" algn="l">
              <a:buNone/>
              <a:defRPr sz="2800" b="1" cap="none" baseline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09585" indent="0">
              <a:buNone/>
              <a:defRPr sz="1600">
                <a:solidFill>
                  <a:schemeClr val="tx2"/>
                </a:solidFill>
              </a:defRPr>
            </a:lvl2pPr>
            <a:lvl3pPr marL="1219170" indent="0">
              <a:buNone/>
              <a:defRPr sz="1467">
                <a:solidFill>
                  <a:schemeClr val="tx2"/>
                </a:solidFill>
              </a:defRPr>
            </a:lvl3pPr>
            <a:lvl4pPr marL="1828754" indent="0">
              <a:buNone/>
              <a:defRPr sz="1400">
                <a:solidFill>
                  <a:schemeClr val="tx2"/>
                </a:solidFill>
              </a:defRPr>
            </a:lvl4pPr>
            <a:lvl5pPr marL="2438339" indent="0">
              <a:buNone/>
              <a:defRPr sz="1067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DD.MM.YY</a:t>
            </a:r>
          </a:p>
        </p:txBody>
      </p:sp>
      <p:sp>
        <p:nvSpPr>
          <p:cNvPr id="15" name="titulo"/>
          <p:cNvSpPr>
            <a:spLocks noGrp="1"/>
          </p:cNvSpPr>
          <p:nvPr>
            <p:ph type="title" hasCustomPrompt="1"/>
          </p:nvPr>
        </p:nvSpPr>
        <p:spPr>
          <a:xfrm>
            <a:off x="5272215" y="938877"/>
            <a:ext cx="5865341" cy="2264568"/>
          </a:xfrm>
        </p:spPr>
        <p:txBody>
          <a:bodyPr anchor="t" anchorCtr="0">
            <a:noAutofit/>
          </a:bodyPr>
          <a:lstStyle>
            <a:lvl1pPr>
              <a:defRPr sz="4800" b="0">
                <a:solidFill>
                  <a:srgbClr val="00D0FF"/>
                </a:solidFill>
              </a:defRPr>
            </a:lvl1pPr>
          </a:lstStyle>
          <a:p>
            <a:r>
              <a:rPr lang="en-US" dirty="0" err="1"/>
              <a:t>Nombre</a:t>
            </a:r>
            <a:r>
              <a:rPr lang="en-US" dirty="0"/>
              <a:t> del </a:t>
            </a:r>
            <a:r>
              <a:rPr lang="en-US" dirty="0" err="1"/>
              <a:t>evento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varias</a:t>
            </a:r>
            <a:r>
              <a:rPr lang="en-US" dirty="0"/>
              <a:t> </a:t>
            </a:r>
            <a:r>
              <a:rPr lang="en-US" dirty="0" err="1"/>
              <a:t>lineas</a:t>
            </a:r>
            <a:r>
              <a:rPr lang="en-US" dirty="0"/>
              <a:t> de </a:t>
            </a:r>
            <a:r>
              <a:rPr lang="en-US" dirty="0" err="1"/>
              <a:t>texto</a:t>
            </a:r>
            <a:r>
              <a:rPr lang="en-US" dirty="0"/>
              <a:t>    </a:t>
            </a:r>
            <a:endParaRPr lang="es-ES" dirty="0"/>
          </a:p>
        </p:txBody>
      </p:sp>
      <p:pic>
        <p:nvPicPr>
          <p:cNvPr id="21" name="logo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2261" y="2928045"/>
            <a:ext cx="3240000" cy="550800"/>
          </a:xfrm>
          <a:prstGeom prst="rect">
            <a:avLst/>
          </a:prstGeom>
        </p:spPr>
      </p:pic>
      <p:cxnSp>
        <p:nvCxnSpPr>
          <p:cNvPr id="29" name="linea"/>
          <p:cNvCxnSpPr/>
          <p:nvPr userDrawn="1"/>
        </p:nvCxnSpPr>
        <p:spPr>
          <a:xfrm>
            <a:off x="5362831" y="3854306"/>
            <a:ext cx="720000" cy="0"/>
          </a:xfrm>
          <a:prstGeom prst="line">
            <a:avLst/>
          </a:prstGeom>
          <a:ln w="50800">
            <a:solidFill>
              <a:srgbClr val="00D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agina"/>
          <p:cNvSpPr>
            <a:spLocks noGrp="1"/>
          </p:cNvSpPr>
          <p:nvPr>
            <p:ph type="sldNum" sz="quarter" idx="12"/>
          </p:nvPr>
        </p:nvSpPr>
        <p:spPr>
          <a:xfrm>
            <a:off x="11245174" y="6375468"/>
            <a:ext cx="770106" cy="365125"/>
          </a:xfrm>
        </p:spPr>
        <p:txBody>
          <a:bodyPr/>
          <a:lstStyle>
            <a:lvl1pPr>
              <a:defRPr>
                <a:solidFill>
                  <a:srgbClr val="00D0FF"/>
                </a:solidFill>
              </a:defRPr>
            </a:lvl1pPr>
          </a:lstStyle>
          <a:p>
            <a:fld id="{88CB616A-2EDE-4F93-81C7-BE29C9C217CB}" type="slidenum">
              <a:rPr lang="es-ES" smtClean="0"/>
              <a:pPr/>
              <a:t>‹Nº›</a:t>
            </a:fld>
            <a:endParaRPr lang="es-ES" dirty="0"/>
          </a:p>
        </p:txBody>
      </p:sp>
      <p:sp>
        <p:nvSpPr>
          <p:cNvPr id="3" name="marco"/>
          <p:cNvSpPr/>
          <p:nvPr userDrawn="1"/>
        </p:nvSpPr>
        <p:spPr>
          <a:xfrm>
            <a:off x="5107459" y="841786"/>
            <a:ext cx="6182481" cy="5174428"/>
          </a:xfrm>
          <a:prstGeom prst="rect">
            <a:avLst/>
          </a:prstGeom>
          <a:noFill/>
          <a:ln w="50800" cap="sq">
            <a:solidFill>
              <a:srgbClr val="00D0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0" name="fecha"/>
          <p:cNvSpPr>
            <a:spLocks noGrp="1"/>
          </p:cNvSpPr>
          <p:nvPr>
            <p:ph type="body" sz="quarter" idx="15" hasCustomPrompt="1"/>
          </p:nvPr>
        </p:nvSpPr>
        <p:spPr>
          <a:xfrm>
            <a:off x="5272215" y="5027390"/>
            <a:ext cx="5865340" cy="461665"/>
          </a:xfrm>
        </p:spPr>
        <p:txBody>
          <a:bodyPr wrap="square" anchor="ctr">
            <a:spAutoFit/>
          </a:bodyPr>
          <a:lstStyle>
            <a:lvl1pPr marL="0" indent="0" algn="l">
              <a:buNone/>
              <a:defRPr sz="2400" b="0" cap="none" baseline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09585" indent="0">
              <a:buNone/>
              <a:defRPr sz="1600">
                <a:solidFill>
                  <a:schemeClr val="tx2"/>
                </a:solidFill>
              </a:defRPr>
            </a:lvl2pPr>
            <a:lvl3pPr marL="1219170" indent="0">
              <a:buNone/>
              <a:defRPr sz="1467">
                <a:solidFill>
                  <a:schemeClr val="tx2"/>
                </a:solidFill>
              </a:defRPr>
            </a:lvl3pPr>
            <a:lvl4pPr marL="1828754" indent="0">
              <a:buNone/>
              <a:defRPr sz="1400">
                <a:solidFill>
                  <a:schemeClr val="tx2"/>
                </a:solidFill>
              </a:defRPr>
            </a:lvl4pPr>
            <a:lvl5pPr marL="2438339" indent="0">
              <a:buNone/>
              <a:defRPr sz="1067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err="1"/>
              <a:t>Nombre</a:t>
            </a:r>
            <a:r>
              <a:rPr lang="en-US" dirty="0"/>
              <a:t> ponente</a:t>
            </a:r>
          </a:p>
        </p:txBody>
      </p:sp>
      <p:sp>
        <p:nvSpPr>
          <p:cNvPr id="12" name="fecha"/>
          <p:cNvSpPr>
            <a:spLocks noGrp="1"/>
          </p:cNvSpPr>
          <p:nvPr>
            <p:ph type="body" sz="quarter" idx="16" hasCustomPrompt="1"/>
          </p:nvPr>
        </p:nvSpPr>
        <p:spPr>
          <a:xfrm>
            <a:off x="5272215" y="3917713"/>
            <a:ext cx="5865340" cy="1077218"/>
          </a:xfrm>
        </p:spPr>
        <p:txBody>
          <a:bodyPr wrap="square" anchor="ctr">
            <a:spAutoFit/>
          </a:bodyPr>
          <a:lstStyle>
            <a:lvl1pPr marL="0" indent="0" algn="l">
              <a:buNone/>
              <a:defRPr sz="3200" b="1" cap="none" baseline="0">
                <a:solidFill>
                  <a:srgbClr val="00D0FF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09585" indent="0">
              <a:buNone/>
              <a:defRPr sz="1600">
                <a:solidFill>
                  <a:schemeClr val="tx2"/>
                </a:solidFill>
              </a:defRPr>
            </a:lvl2pPr>
            <a:lvl3pPr marL="1219170" indent="0">
              <a:buNone/>
              <a:defRPr sz="1467">
                <a:solidFill>
                  <a:schemeClr val="tx2"/>
                </a:solidFill>
              </a:defRPr>
            </a:lvl3pPr>
            <a:lvl4pPr marL="1828754" indent="0">
              <a:buNone/>
              <a:defRPr sz="1400">
                <a:solidFill>
                  <a:schemeClr val="tx2"/>
                </a:solidFill>
              </a:defRPr>
            </a:lvl4pPr>
            <a:lvl5pPr marL="2438339" indent="0">
              <a:buNone/>
              <a:defRPr sz="1067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err="1"/>
              <a:t>Tema</a:t>
            </a:r>
            <a:r>
              <a:rPr lang="en-US" dirty="0"/>
              <a:t> de la </a:t>
            </a:r>
            <a:r>
              <a:rPr lang="en-US" dirty="0" err="1"/>
              <a:t>charla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dos </a:t>
            </a:r>
            <a:r>
              <a:rPr lang="en-US" dirty="0" err="1"/>
              <a:t>lineas</a:t>
            </a:r>
            <a:r>
              <a:rPr lang="en-US" dirty="0"/>
              <a:t> de </a:t>
            </a:r>
            <a:r>
              <a:rPr lang="en-US" dirty="0" err="1"/>
              <a:t>texto</a:t>
            </a:r>
            <a:endParaRPr lang="en-US" dirty="0"/>
          </a:p>
        </p:txBody>
      </p:sp>
      <p:sp>
        <p:nvSpPr>
          <p:cNvPr id="13" name="fecha"/>
          <p:cNvSpPr>
            <a:spLocks noGrp="1"/>
          </p:cNvSpPr>
          <p:nvPr>
            <p:ph type="body" sz="quarter" idx="17" hasCustomPrompt="1"/>
          </p:nvPr>
        </p:nvSpPr>
        <p:spPr>
          <a:xfrm>
            <a:off x="5272215" y="5498182"/>
            <a:ext cx="5865340" cy="400110"/>
          </a:xfrm>
        </p:spPr>
        <p:txBody>
          <a:bodyPr wrap="square" anchor="ctr">
            <a:spAutoFit/>
          </a:bodyPr>
          <a:lstStyle>
            <a:lvl1pPr marL="0" indent="0" algn="l">
              <a:buNone/>
              <a:defRPr sz="2000" b="0" cap="none" baseline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09585" indent="0">
              <a:buNone/>
              <a:defRPr sz="1600">
                <a:solidFill>
                  <a:schemeClr val="tx2"/>
                </a:solidFill>
              </a:defRPr>
            </a:lvl2pPr>
            <a:lvl3pPr marL="1219170" indent="0">
              <a:buNone/>
              <a:defRPr sz="1467">
                <a:solidFill>
                  <a:schemeClr val="tx2"/>
                </a:solidFill>
              </a:defRPr>
            </a:lvl3pPr>
            <a:lvl4pPr marL="1828754" indent="0">
              <a:buNone/>
              <a:defRPr sz="1400">
                <a:solidFill>
                  <a:schemeClr val="tx2"/>
                </a:solidFill>
              </a:defRPr>
            </a:lvl4pPr>
            <a:lvl5pPr marL="2438339" indent="0">
              <a:buNone/>
              <a:defRPr sz="1067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Cargo del ponente</a:t>
            </a:r>
          </a:p>
        </p:txBody>
      </p:sp>
    </p:spTree>
    <p:extLst>
      <p:ext uri="{BB962C8B-B14F-4D97-AF65-F5344CB8AC3E}">
        <p14:creationId xmlns:p14="http://schemas.microsoft.com/office/powerpoint/2010/main" val="123153807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892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mnasSubtitulo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3" hidden="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1311965" y="2100470"/>
            <a:ext cx="9720471" cy="3438939"/>
          </a:xfrm>
        </p:spPr>
        <p:txBody>
          <a:bodyPr numCol="2" spcCol="360000">
            <a:normAutofit/>
          </a:bodyPr>
          <a:lstStyle>
            <a:lvl1pPr marL="0" indent="0">
              <a:buClr>
                <a:schemeClr val="tx2"/>
              </a:buClr>
              <a:buSzPct val="70000"/>
              <a:buFont typeface="Helvetica35-Thin" pitchFamily="34" charset="0"/>
              <a:buNone/>
              <a:defRPr sz="1600" baseline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990575" indent="-380990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523962" indent="-304792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2133547" indent="-304792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743131" indent="-304792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311966" y="420650"/>
            <a:ext cx="9720470" cy="1143000"/>
          </a:xfrm>
        </p:spPr>
        <p:txBody>
          <a:bodyPr/>
          <a:lstStyle>
            <a:lvl1pPr algn="ctr">
              <a:defRPr>
                <a:solidFill>
                  <a:srgbClr val="43536D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s-E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>
          <a:xfrm>
            <a:off x="218517" y="6356350"/>
            <a:ext cx="1861224" cy="365125"/>
          </a:xfrm>
        </p:spPr>
        <p:txBody>
          <a:bodyPr/>
          <a:lstStyle>
            <a:lvl1pPr algn="l">
              <a:defRPr>
                <a:solidFill>
                  <a:srgbClr val="00D0FF"/>
                </a:solidFill>
              </a:defRPr>
            </a:lvl1pPr>
          </a:lstStyle>
          <a:p>
            <a:endParaRPr lang="es-E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8CB616A-2EDE-4F93-81C7-BE29C9C217CB}" type="slidenum">
              <a:rPr lang="es-ES" smtClean="0"/>
              <a:pPr/>
              <a:t>‹Nº›</a:t>
            </a:fld>
            <a:endParaRPr lang="es-ES" dirty="0"/>
          </a:p>
        </p:txBody>
      </p:sp>
      <p:pic>
        <p:nvPicPr>
          <p:cNvPr id="6" name="Graphic 5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74000" y="6450171"/>
            <a:ext cx="1044000" cy="177480"/>
          </a:xfrm>
          <a:prstGeom prst="rect">
            <a:avLst/>
          </a:prstGeom>
        </p:spPr>
      </p:pic>
      <p:sp>
        <p:nvSpPr>
          <p:cNvPr id="5" name="Marcador de texto 4"/>
          <p:cNvSpPr>
            <a:spLocks noGrp="1"/>
          </p:cNvSpPr>
          <p:nvPr>
            <p:ph type="body" sz="quarter" idx="12" hasCustomPrompt="1"/>
          </p:nvPr>
        </p:nvSpPr>
        <p:spPr>
          <a:xfrm>
            <a:off x="1311964" y="1430138"/>
            <a:ext cx="9720471" cy="261862"/>
          </a:xfrm>
        </p:spPr>
        <p:txBody>
          <a:bodyPr/>
          <a:lstStyle>
            <a:lvl1pPr algn="ctr"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s-ES" dirty="0"/>
              <a:t>SUBITUTLO</a:t>
            </a:r>
          </a:p>
        </p:txBody>
      </p:sp>
      <p:cxnSp>
        <p:nvCxnSpPr>
          <p:cNvPr id="11" name="Straight Connector 11"/>
          <p:cNvCxnSpPr>
            <a:cxnSpLocks/>
          </p:cNvCxnSpPr>
          <p:nvPr userDrawn="1"/>
        </p:nvCxnSpPr>
        <p:spPr>
          <a:xfrm>
            <a:off x="5826000" y="1812701"/>
            <a:ext cx="540000" cy="0"/>
          </a:xfrm>
          <a:prstGeom prst="line">
            <a:avLst/>
          </a:prstGeom>
          <a:ln w="38100">
            <a:solidFill>
              <a:srgbClr val="00D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25527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pos="892">
          <p15:clr>
            <a:srgbClr val="FBAE40"/>
          </p15:clr>
        </p15:guide>
        <p15:guide id="2" pos="438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mnas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3" hidden="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1311965" y="1764000"/>
            <a:ext cx="9720471" cy="4320000"/>
          </a:xfrm>
        </p:spPr>
        <p:txBody>
          <a:bodyPr numCol="2" spcCol="360000">
            <a:normAutofit/>
          </a:bodyPr>
          <a:lstStyle>
            <a:lvl1pPr marL="0" indent="0">
              <a:buClr>
                <a:schemeClr val="tx2"/>
              </a:buClr>
              <a:buSzPct val="70000"/>
              <a:buFont typeface="Helvetica35-Thin" pitchFamily="34" charset="0"/>
              <a:buNone/>
              <a:defRPr sz="1600" baseline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990575" indent="-380990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523962" indent="-304792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2133547" indent="-304792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743131" indent="-304792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311966" y="420650"/>
            <a:ext cx="9720470" cy="1143000"/>
          </a:xfrm>
        </p:spPr>
        <p:txBody>
          <a:bodyPr/>
          <a:lstStyle>
            <a:lvl1pPr algn="ctr">
              <a:defRPr>
                <a:solidFill>
                  <a:srgbClr val="43536D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s-E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>
          <a:xfrm>
            <a:off x="218517" y="6356350"/>
            <a:ext cx="1861224" cy="365125"/>
          </a:xfrm>
        </p:spPr>
        <p:txBody>
          <a:bodyPr/>
          <a:lstStyle>
            <a:lvl1pPr algn="l">
              <a:defRPr>
                <a:solidFill>
                  <a:srgbClr val="00D0FF"/>
                </a:solidFill>
              </a:defRPr>
            </a:lvl1pPr>
          </a:lstStyle>
          <a:p>
            <a:endParaRPr lang="es-E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8CB616A-2EDE-4F93-81C7-BE29C9C217CB}" type="slidenum">
              <a:rPr lang="es-ES" smtClean="0"/>
              <a:pPr/>
              <a:t>‹Nº›</a:t>
            </a:fld>
            <a:endParaRPr lang="es-ES" dirty="0"/>
          </a:p>
        </p:txBody>
      </p:sp>
      <p:pic>
        <p:nvPicPr>
          <p:cNvPr id="6" name="Graphic 5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74000" y="6450171"/>
            <a:ext cx="1044000" cy="177480"/>
          </a:xfrm>
          <a:prstGeom prst="rect">
            <a:avLst/>
          </a:prstGeom>
        </p:spPr>
      </p:pic>
      <p:cxnSp>
        <p:nvCxnSpPr>
          <p:cNvPr id="10" name="Straight Connector 11"/>
          <p:cNvCxnSpPr>
            <a:cxnSpLocks/>
          </p:cNvCxnSpPr>
          <p:nvPr userDrawn="1"/>
        </p:nvCxnSpPr>
        <p:spPr>
          <a:xfrm>
            <a:off x="5826000" y="1564027"/>
            <a:ext cx="540000" cy="0"/>
          </a:xfrm>
          <a:prstGeom prst="line">
            <a:avLst/>
          </a:prstGeom>
          <a:ln w="38100">
            <a:solidFill>
              <a:srgbClr val="00D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42637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pos="892">
          <p15:clr>
            <a:srgbClr val="FBAE40"/>
          </p15:clr>
        </p15:guide>
        <p15:guide id="2" pos="438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Foto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8688" y="4041912"/>
            <a:ext cx="5642610" cy="2073965"/>
          </a:xfrm>
        </p:spPr>
        <p:txBody>
          <a:bodyPr>
            <a:normAutofit/>
          </a:bodyPr>
          <a:lstStyle>
            <a:lvl1pPr marL="0" indent="0">
              <a:buClr>
                <a:schemeClr val="tx2"/>
              </a:buClr>
              <a:buSzPct val="70000"/>
              <a:buFont typeface="Helvetica35-Thin" pitchFamily="34" charset="0"/>
              <a:buNone/>
              <a:defRPr sz="1600" baseline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990575" indent="-380990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523962" indent="-304792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2133547" indent="-304792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743131" indent="-304792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908688" y="1025188"/>
            <a:ext cx="5642610" cy="2486638"/>
          </a:xfrm>
        </p:spPr>
        <p:txBody>
          <a:bodyPr/>
          <a:lstStyle>
            <a:lvl1pPr algn="l">
              <a:defRPr b="0">
                <a:solidFill>
                  <a:srgbClr val="43536D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s-E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>
          <a:xfrm>
            <a:off x="218517" y="6356350"/>
            <a:ext cx="1861224" cy="365125"/>
          </a:xfrm>
        </p:spPr>
        <p:txBody>
          <a:bodyPr/>
          <a:lstStyle>
            <a:lvl1pPr algn="l">
              <a:defRPr>
                <a:solidFill>
                  <a:srgbClr val="00D0FF"/>
                </a:solidFill>
              </a:defRPr>
            </a:lvl1pPr>
          </a:lstStyle>
          <a:p>
            <a:endParaRPr lang="es-E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8CB616A-2EDE-4F93-81C7-BE29C9C217CB}" type="slidenum">
              <a:rPr lang="es-ES" smtClean="0"/>
              <a:pPr/>
              <a:t>‹Nº›</a:t>
            </a:fld>
            <a:endParaRPr lang="es-ES" dirty="0"/>
          </a:p>
        </p:txBody>
      </p:sp>
      <p:pic>
        <p:nvPicPr>
          <p:cNvPr id="6" name="Graphic 5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74000" y="6450171"/>
            <a:ext cx="1044000" cy="177480"/>
          </a:xfrm>
          <a:prstGeom prst="rect">
            <a:avLst/>
          </a:prstGeom>
        </p:spPr>
      </p:pic>
      <p:sp>
        <p:nvSpPr>
          <p:cNvPr id="5" name="Marcador de texto 4"/>
          <p:cNvSpPr>
            <a:spLocks noGrp="1"/>
          </p:cNvSpPr>
          <p:nvPr>
            <p:ph type="body" sz="quarter" idx="12" hasCustomPrompt="1"/>
          </p:nvPr>
        </p:nvSpPr>
        <p:spPr>
          <a:xfrm>
            <a:off x="908688" y="3583654"/>
            <a:ext cx="5642611" cy="458258"/>
          </a:xfrm>
        </p:spPr>
        <p:txBody>
          <a:bodyPr/>
          <a:lstStyle>
            <a:lvl1pPr algn="l"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s-ES" dirty="0"/>
              <a:t>SOMETHING ABOUT</a:t>
            </a:r>
          </a:p>
        </p:txBody>
      </p:sp>
      <p:sp>
        <p:nvSpPr>
          <p:cNvPr id="10" name="Marcador de posición de imagen 9"/>
          <p:cNvSpPr>
            <a:spLocks noGrp="1"/>
          </p:cNvSpPr>
          <p:nvPr>
            <p:ph type="pic" sz="quarter" idx="13"/>
          </p:nvPr>
        </p:nvSpPr>
        <p:spPr>
          <a:xfrm>
            <a:off x="7150100" y="0"/>
            <a:ext cx="5041900" cy="6858000"/>
          </a:xfrm>
        </p:spPr>
        <p:txBody>
          <a:bodyPr/>
          <a:lstStyle/>
          <a:p>
            <a:endParaRPr lang="es-ES" dirty="0"/>
          </a:p>
        </p:txBody>
      </p:sp>
      <p:cxnSp>
        <p:nvCxnSpPr>
          <p:cNvPr id="11" name="Straight Connector 11"/>
          <p:cNvCxnSpPr>
            <a:cxnSpLocks/>
          </p:cNvCxnSpPr>
          <p:nvPr userDrawn="1"/>
        </p:nvCxnSpPr>
        <p:spPr>
          <a:xfrm>
            <a:off x="1008837" y="3563776"/>
            <a:ext cx="540000" cy="0"/>
          </a:xfrm>
          <a:prstGeom prst="line">
            <a:avLst/>
          </a:prstGeom>
          <a:ln w="38100">
            <a:solidFill>
              <a:srgbClr val="00D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31148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pos="892">
          <p15:clr>
            <a:srgbClr val="FBAE40"/>
          </p15:clr>
        </p15:guide>
        <p15:guide id="2" pos="438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oFoto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8688" y="2919346"/>
            <a:ext cx="5642610" cy="3196532"/>
          </a:xfrm>
        </p:spPr>
        <p:txBody>
          <a:bodyPr>
            <a:normAutofit/>
          </a:bodyPr>
          <a:lstStyle>
            <a:lvl1pPr marL="0" indent="0">
              <a:buClr>
                <a:schemeClr val="tx2"/>
              </a:buClr>
              <a:buSzPct val="70000"/>
              <a:buFont typeface="Helvetica35-Thin" pitchFamily="34" charset="0"/>
              <a:buNone/>
              <a:defRPr sz="1600" baseline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990575" indent="-380990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523962" indent="-304792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2133547" indent="-304792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743131" indent="-304792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908688" y="494270"/>
            <a:ext cx="5642610" cy="1944130"/>
          </a:xfrm>
        </p:spPr>
        <p:txBody>
          <a:bodyPr anchor="t"/>
          <a:lstStyle>
            <a:lvl1pPr algn="l">
              <a:defRPr b="0">
                <a:solidFill>
                  <a:srgbClr val="43536D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s-E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>
          <a:xfrm>
            <a:off x="218517" y="6356350"/>
            <a:ext cx="1861224" cy="365125"/>
          </a:xfrm>
        </p:spPr>
        <p:txBody>
          <a:bodyPr/>
          <a:lstStyle>
            <a:lvl1pPr algn="l">
              <a:defRPr>
                <a:solidFill>
                  <a:srgbClr val="00D0FF"/>
                </a:solidFill>
              </a:defRPr>
            </a:lvl1pPr>
          </a:lstStyle>
          <a:p>
            <a:endParaRPr lang="es-E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8CB616A-2EDE-4F93-81C7-BE29C9C217CB}" type="slidenum">
              <a:rPr lang="es-ES" smtClean="0"/>
              <a:pPr/>
              <a:t>‹Nº›</a:t>
            </a:fld>
            <a:endParaRPr lang="es-ES" dirty="0"/>
          </a:p>
        </p:txBody>
      </p:sp>
      <p:pic>
        <p:nvPicPr>
          <p:cNvPr id="6" name="Graphic 5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74000" y="6450171"/>
            <a:ext cx="1044000" cy="177480"/>
          </a:xfrm>
          <a:prstGeom prst="rect">
            <a:avLst/>
          </a:prstGeom>
        </p:spPr>
      </p:pic>
      <p:sp>
        <p:nvSpPr>
          <p:cNvPr id="5" name="Marcador de texto 4"/>
          <p:cNvSpPr>
            <a:spLocks noGrp="1"/>
          </p:cNvSpPr>
          <p:nvPr>
            <p:ph type="body" sz="quarter" idx="12" hasCustomPrompt="1"/>
          </p:nvPr>
        </p:nvSpPr>
        <p:spPr>
          <a:xfrm>
            <a:off x="908688" y="2523071"/>
            <a:ext cx="5642611" cy="396274"/>
          </a:xfrm>
        </p:spPr>
        <p:txBody>
          <a:bodyPr>
            <a:normAutofit/>
          </a:bodyPr>
          <a:lstStyle>
            <a:lvl1pPr algn="l"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s-ES" dirty="0"/>
              <a:t>SOMETHING ABOUT</a:t>
            </a:r>
          </a:p>
        </p:txBody>
      </p:sp>
      <p:sp>
        <p:nvSpPr>
          <p:cNvPr id="10" name="Marcador de posición de imagen 9"/>
          <p:cNvSpPr>
            <a:spLocks noGrp="1"/>
          </p:cNvSpPr>
          <p:nvPr>
            <p:ph type="pic" sz="quarter" idx="13"/>
          </p:nvPr>
        </p:nvSpPr>
        <p:spPr>
          <a:xfrm>
            <a:off x="7150100" y="0"/>
            <a:ext cx="5041900" cy="6858000"/>
          </a:xfrm>
        </p:spPr>
        <p:txBody>
          <a:bodyPr/>
          <a:lstStyle/>
          <a:p>
            <a:endParaRPr lang="es-ES" dirty="0"/>
          </a:p>
        </p:txBody>
      </p:sp>
      <p:cxnSp>
        <p:nvCxnSpPr>
          <p:cNvPr id="11" name="Straight Connector 11"/>
          <p:cNvCxnSpPr>
            <a:cxnSpLocks/>
          </p:cNvCxnSpPr>
          <p:nvPr userDrawn="1"/>
        </p:nvCxnSpPr>
        <p:spPr>
          <a:xfrm>
            <a:off x="992361" y="2438400"/>
            <a:ext cx="540000" cy="0"/>
          </a:xfrm>
          <a:prstGeom prst="line">
            <a:avLst/>
          </a:prstGeom>
          <a:ln w="38100">
            <a:solidFill>
              <a:srgbClr val="00D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64921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pos="892">
          <p15:clr>
            <a:srgbClr val="FBAE40"/>
          </p15:clr>
        </p15:guide>
        <p15:guide id="2" pos="438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igoTexto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hidden="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14971" y="3704929"/>
            <a:ext cx="5290800" cy="2492672"/>
          </a:xfrm>
        </p:spPr>
        <p:txBody>
          <a:bodyPr>
            <a:normAutofit/>
          </a:bodyPr>
          <a:lstStyle>
            <a:lvl1pPr marL="0" indent="0">
              <a:buClr>
                <a:schemeClr val="tx2"/>
              </a:buClr>
              <a:buSzPct val="70000"/>
              <a:buFont typeface="Helvetica35-Thin" pitchFamily="34" charset="0"/>
              <a:buNone/>
              <a:defRPr sz="1600" baseline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990575" indent="-380990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523962" indent="-304792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2133547" indent="-304792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743131" indent="-304792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365942" y="986121"/>
            <a:ext cx="5290800" cy="2046396"/>
          </a:xfrm>
        </p:spPr>
        <p:txBody>
          <a:bodyPr/>
          <a:lstStyle>
            <a:lvl1pPr algn="l">
              <a:defRPr b="0">
                <a:solidFill>
                  <a:srgbClr val="43536D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s-E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8CB616A-2EDE-4F93-81C7-BE29C9C217CB}" type="slidenum">
              <a:rPr lang="es-ES" smtClean="0"/>
              <a:pPr/>
              <a:t>‹Nº›</a:t>
            </a:fld>
            <a:endParaRPr lang="es-ES" dirty="0"/>
          </a:p>
        </p:txBody>
      </p:sp>
      <p:pic>
        <p:nvPicPr>
          <p:cNvPr id="6" name="Graphic 5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88400" y="6450171"/>
            <a:ext cx="1044000" cy="177480"/>
          </a:xfrm>
          <a:prstGeom prst="rect">
            <a:avLst/>
          </a:prstGeom>
        </p:spPr>
      </p:pic>
      <p:sp>
        <p:nvSpPr>
          <p:cNvPr id="5" name="Marcador de texto 4"/>
          <p:cNvSpPr>
            <a:spLocks noGrp="1"/>
          </p:cNvSpPr>
          <p:nvPr>
            <p:ph type="body" sz="quarter" idx="12" hasCustomPrompt="1"/>
          </p:nvPr>
        </p:nvSpPr>
        <p:spPr>
          <a:xfrm>
            <a:off x="6414972" y="3210385"/>
            <a:ext cx="5290800" cy="458258"/>
          </a:xfrm>
        </p:spPr>
        <p:txBody>
          <a:bodyPr/>
          <a:lstStyle>
            <a:lvl1pPr algn="l"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s-ES" dirty="0"/>
              <a:t>SOMETHING ABOUT</a:t>
            </a:r>
          </a:p>
        </p:txBody>
      </p:sp>
      <p:cxnSp>
        <p:nvCxnSpPr>
          <p:cNvPr id="11" name="Straight Connector 11"/>
          <p:cNvCxnSpPr>
            <a:cxnSpLocks/>
          </p:cNvCxnSpPr>
          <p:nvPr userDrawn="1"/>
        </p:nvCxnSpPr>
        <p:spPr>
          <a:xfrm>
            <a:off x="6515120" y="3146965"/>
            <a:ext cx="540000" cy="0"/>
          </a:xfrm>
          <a:prstGeom prst="line">
            <a:avLst/>
          </a:prstGeom>
          <a:ln w="38100">
            <a:solidFill>
              <a:srgbClr val="00D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ángulo 11"/>
          <p:cNvSpPr/>
          <p:nvPr userDrawn="1"/>
        </p:nvSpPr>
        <p:spPr>
          <a:xfrm>
            <a:off x="0" y="1"/>
            <a:ext cx="5849257" cy="68580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Marcador de texto 13"/>
          <p:cNvSpPr>
            <a:spLocks noGrp="1"/>
          </p:cNvSpPr>
          <p:nvPr>
            <p:ph type="body" sz="quarter" idx="14"/>
          </p:nvPr>
        </p:nvSpPr>
        <p:spPr>
          <a:xfrm>
            <a:off x="573313" y="682171"/>
            <a:ext cx="4956629" cy="5515429"/>
          </a:xfrm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s-ES" dirty="0"/>
              <a:t>Editar el estilo de texto del patrón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>
          <a:xfrm>
            <a:off x="9011342" y="6356350"/>
            <a:ext cx="1861224" cy="365125"/>
          </a:xfrm>
        </p:spPr>
        <p:txBody>
          <a:bodyPr/>
          <a:lstStyle>
            <a:lvl1pPr algn="l">
              <a:defRPr>
                <a:solidFill>
                  <a:srgbClr val="00D0FF"/>
                </a:solidFill>
              </a:defRPr>
            </a:lvl1pPr>
          </a:lstStyle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579685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pos="892">
          <p15:clr>
            <a:srgbClr val="FBAE40"/>
          </p15:clr>
        </p15:guide>
        <p15:guide id="2" pos="438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uloCodigo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hidden="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964" y="1324310"/>
            <a:ext cx="9720471" cy="582588"/>
          </a:xfrm>
        </p:spPr>
        <p:txBody>
          <a:bodyPr>
            <a:normAutofit/>
          </a:bodyPr>
          <a:lstStyle>
            <a:lvl1pPr marL="0" indent="0" algn="ctr">
              <a:buClr>
                <a:schemeClr val="tx2"/>
              </a:buClr>
              <a:buSzPct val="70000"/>
              <a:buFont typeface="Helvetica35-Thin" pitchFamily="34" charset="0"/>
              <a:buNone/>
              <a:defRPr sz="1600" baseline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990575" indent="-380990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523962" indent="-304792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2133547" indent="-304792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743131" indent="-304792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8CB616A-2EDE-4F93-81C7-BE29C9C217CB}" type="slidenum">
              <a:rPr lang="es-ES" smtClean="0"/>
              <a:pPr/>
              <a:t>‹Nº›</a:t>
            </a:fld>
            <a:endParaRPr lang="es-ES" dirty="0"/>
          </a:p>
        </p:txBody>
      </p:sp>
      <p:sp>
        <p:nvSpPr>
          <p:cNvPr id="12" name="Rectángulo 11"/>
          <p:cNvSpPr/>
          <p:nvPr userDrawn="1"/>
        </p:nvSpPr>
        <p:spPr>
          <a:xfrm>
            <a:off x="0" y="2027583"/>
            <a:ext cx="12192000" cy="429318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noFill/>
              </a:ln>
            </a:endParaRPr>
          </a:p>
        </p:txBody>
      </p:sp>
      <p:sp>
        <p:nvSpPr>
          <p:cNvPr id="14" name="Marcador de texto 13"/>
          <p:cNvSpPr>
            <a:spLocks noGrp="1"/>
          </p:cNvSpPr>
          <p:nvPr>
            <p:ph type="body" sz="quarter" idx="14"/>
          </p:nvPr>
        </p:nvSpPr>
        <p:spPr>
          <a:xfrm>
            <a:off x="1307007" y="2184388"/>
            <a:ext cx="9720471" cy="3977873"/>
          </a:xfrm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s-ES" dirty="0"/>
              <a:t>Editar el estilo de texto del patrón</a:t>
            </a:r>
          </a:p>
        </p:txBody>
      </p:sp>
      <p:sp>
        <p:nvSpPr>
          <p:cNvPr id="13" name="Footer Placeholder 6"/>
          <p:cNvSpPr>
            <a:spLocks noGrp="1"/>
          </p:cNvSpPr>
          <p:nvPr>
            <p:ph type="ftr" sz="quarter" idx="10"/>
          </p:nvPr>
        </p:nvSpPr>
        <p:spPr>
          <a:xfrm>
            <a:off x="218517" y="6356350"/>
            <a:ext cx="1861224" cy="365125"/>
          </a:xfrm>
        </p:spPr>
        <p:txBody>
          <a:bodyPr/>
          <a:lstStyle>
            <a:lvl1pPr algn="l">
              <a:defRPr>
                <a:solidFill>
                  <a:srgbClr val="00D0FF"/>
                </a:solidFill>
              </a:defRPr>
            </a:lvl1pPr>
          </a:lstStyle>
          <a:p>
            <a:endParaRPr lang="es-ES" dirty="0"/>
          </a:p>
        </p:txBody>
      </p:sp>
      <p:pic>
        <p:nvPicPr>
          <p:cNvPr id="15" name="Graphic 5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74000" y="6450171"/>
            <a:ext cx="1044000" cy="177480"/>
          </a:xfrm>
          <a:prstGeom prst="rect">
            <a:avLst/>
          </a:prstGeom>
        </p:spPr>
      </p:pic>
      <p:sp>
        <p:nvSpPr>
          <p:cNvPr id="16" name="Title 3"/>
          <p:cNvSpPr>
            <a:spLocks noGrp="1"/>
          </p:cNvSpPr>
          <p:nvPr>
            <p:ph type="title"/>
          </p:nvPr>
        </p:nvSpPr>
        <p:spPr>
          <a:xfrm>
            <a:off x="1311966" y="0"/>
            <a:ext cx="9720470" cy="1066698"/>
          </a:xfrm>
        </p:spPr>
        <p:txBody>
          <a:bodyPr/>
          <a:lstStyle>
            <a:lvl1pPr algn="ctr">
              <a:defRPr>
                <a:solidFill>
                  <a:srgbClr val="43536D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s-ES" dirty="0"/>
          </a:p>
        </p:txBody>
      </p:sp>
      <p:sp>
        <p:nvSpPr>
          <p:cNvPr id="17" name="Marcador de texto 4"/>
          <p:cNvSpPr>
            <a:spLocks noGrp="1"/>
          </p:cNvSpPr>
          <p:nvPr>
            <p:ph type="body" sz="quarter" idx="15" hasCustomPrompt="1"/>
          </p:nvPr>
        </p:nvSpPr>
        <p:spPr>
          <a:xfrm>
            <a:off x="1311964" y="900056"/>
            <a:ext cx="9720471" cy="424254"/>
          </a:xfrm>
        </p:spPr>
        <p:txBody>
          <a:bodyPr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s-ES" dirty="0"/>
              <a:t>SUBITUTLO</a:t>
            </a:r>
          </a:p>
        </p:txBody>
      </p:sp>
      <p:cxnSp>
        <p:nvCxnSpPr>
          <p:cNvPr id="18" name="Straight Connector 11"/>
          <p:cNvCxnSpPr>
            <a:cxnSpLocks/>
          </p:cNvCxnSpPr>
          <p:nvPr userDrawn="1"/>
        </p:nvCxnSpPr>
        <p:spPr>
          <a:xfrm>
            <a:off x="5826000" y="1262741"/>
            <a:ext cx="540000" cy="0"/>
          </a:xfrm>
          <a:prstGeom prst="line">
            <a:avLst/>
          </a:prstGeom>
          <a:ln w="38100">
            <a:solidFill>
              <a:srgbClr val="00D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82004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pos="892">
          <p15:clr>
            <a:srgbClr val="FBAE40"/>
          </p15:clr>
        </p15:guide>
        <p15:guide id="2" pos="438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00D0FF"/>
                </a:solidFill>
              </a:defRPr>
            </a:lvl1pPr>
          </a:lstStyle>
          <a:p>
            <a:endParaRPr lang="es-E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8CB616A-2EDE-4F93-81C7-BE29C9C217CB}" type="slidenum">
              <a:rPr lang="es-ES" smtClean="0"/>
              <a:t>‹Nº›</a:t>
            </a:fld>
            <a:endParaRPr lang="es-ES"/>
          </a:p>
        </p:txBody>
      </p:sp>
      <p:pic>
        <p:nvPicPr>
          <p:cNvPr id="4" name="Graphic 3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74000" y="6450171"/>
            <a:ext cx="1044000" cy="177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8710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06520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pos="892">
          <p15:clr>
            <a:srgbClr val="FBAE40"/>
          </p15:clr>
        </p15:guide>
        <p15:guide id="2" pos="438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cia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6364586" y="2315673"/>
            <a:ext cx="4791189" cy="1111473"/>
          </a:xfrm>
        </p:spPr>
        <p:txBody>
          <a:bodyPr/>
          <a:lstStyle>
            <a:lvl1pPr algn="l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GRACIAS</a:t>
            </a:r>
            <a:endParaRPr lang="es-ES" dirty="0"/>
          </a:p>
        </p:txBody>
      </p:sp>
      <p:cxnSp>
        <p:nvCxnSpPr>
          <p:cNvPr id="11" name="Straight Connector 11"/>
          <p:cNvCxnSpPr>
            <a:cxnSpLocks/>
          </p:cNvCxnSpPr>
          <p:nvPr userDrawn="1"/>
        </p:nvCxnSpPr>
        <p:spPr>
          <a:xfrm flipH="1">
            <a:off x="6086353" y="2547000"/>
            <a:ext cx="19294" cy="1764000"/>
          </a:xfrm>
          <a:prstGeom prst="line">
            <a:avLst/>
          </a:prstGeom>
          <a:ln w="38100">
            <a:solidFill>
              <a:srgbClr val="00D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Marcador de texto 7"/>
          <p:cNvSpPr>
            <a:spLocks noGrp="1"/>
          </p:cNvSpPr>
          <p:nvPr>
            <p:ph type="body" sz="quarter" idx="13" hasCustomPrompt="1"/>
          </p:nvPr>
        </p:nvSpPr>
        <p:spPr>
          <a:xfrm>
            <a:off x="6364585" y="3427146"/>
            <a:ext cx="4791189" cy="556127"/>
          </a:xfrm>
        </p:spPr>
        <p:txBody>
          <a:bodyPr>
            <a:noAutofit/>
          </a:bodyPr>
          <a:lstStyle>
            <a:lvl1pPr algn="l">
              <a:defRPr sz="2400">
                <a:solidFill>
                  <a:srgbClr val="00D0FF"/>
                </a:solidFill>
              </a:defRPr>
            </a:lvl1pPr>
          </a:lstStyle>
          <a:p>
            <a:pPr lvl="0"/>
            <a:r>
              <a:rPr lang="es-ES" dirty="0"/>
              <a:t>www / mail / </a:t>
            </a:r>
            <a:r>
              <a:rPr lang="es-ES" dirty="0" err="1"/>
              <a:t>twitter</a:t>
            </a:r>
            <a:r>
              <a:rPr lang="es-ES" dirty="0"/>
              <a:t> / </a:t>
            </a:r>
            <a:r>
              <a:rPr lang="es-ES" dirty="0" err="1"/>
              <a:t>fcb</a:t>
            </a:r>
            <a:r>
              <a:rPr lang="es-ES" dirty="0"/>
              <a:t>…</a:t>
            </a:r>
          </a:p>
        </p:txBody>
      </p:sp>
      <p:pic>
        <p:nvPicPr>
          <p:cNvPr id="10" name="logo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97953" y="3159000"/>
            <a:ext cx="3176469" cy="540000"/>
          </a:xfrm>
          <a:prstGeom prst="rect">
            <a:avLst/>
          </a:prstGeom>
        </p:spPr>
      </p:pic>
      <p:sp>
        <p:nvSpPr>
          <p:cNvPr id="7" name="Marcador de texto 7"/>
          <p:cNvSpPr>
            <a:spLocks noGrp="1"/>
          </p:cNvSpPr>
          <p:nvPr>
            <p:ph type="body" sz="quarter" idx="14" hasCustomPrompt="1"/>
          </p:nvPr>
        </p:nvSpPr>
        <p:spPr>
          <a:xfrm>
            <a:off x="6364585" y="3983273"/>
            <a:ext cx="4791189" cy="556127"/>
          </a:xfrm>
        </p:spPr>
        <p:txBody>
          <a:bodyPr>
            <a:noAutofit/>
          </a:bodyPr>
          <a:lstStyle>
            <a:lvl1pPr algn="l">
              <a:defRPr sz="2400">
                <a:solidFill>
                  <a:srgbClr val="00D0FF"/>
                </a:solidFill>
              </a:defRPr>
            </a:lvl1pPr>
          </a:lstStyle>
          <a:p>
            <a:pPr lvl="0"/>
            <a:r>
              <a:rPr lang="es-ES" dirty="0"/>
              <a:t>www / mail / </a:t>
            </a:r>
            <a:r>
              <a:rPr lang="es-ES" dirty="0" err="1"/>
              <a:t>twitter</a:t>
            </a:r>
            <a:r>
              <a:rPr lang="es-ES" dirty="0"/>
              <a:t> / </a:t>
            </a:r>
            <a:r>
              <a:rPr lang="es-ES" dirty="0" err="1"/>
              <a:t>fcb</a:t>
            </a:r>
            <a:r>
              <a:rPr lang="es-E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4236908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pos="892">
          <p15:clr>
            <a:srgbClr val="FBAE40"/>
          </p15:clr>
        </p15:guide>
        <p15:guide id="2" pos="438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racia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logo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48942" y="386780"/>
            <a:ext cx="1694116" cy="288000"/>
          </a:xfrm>
          <a:prstGeom prst="rect">
            <a:avLst/>
          </a:prstGeom>
        </p:spPr>
      </p:pic>
      <p:sp>
        <p:nvSpPr>
          <p:cNvPr id="7" name="TextBox 6"/>
          <p:cNvSpPr txBox="1"/>
          <p:nvPr userDrawn="1"/>
        </p:nvSpPr>
        <p:spPr>
          <a:xfrm>
            <a:off x="5169944" y="701083"/>
            <a:ext cx="1852109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s-ES" sz="1400" b="0" dirty="0">
                <a:solidFill>
                  <a:srgbClr val="00D0FF"/>
                </a:solidFill>
              </a:rPr>
              <a:t>www.plainconcepts.com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1226755" y="2775999"/>
            <a:ext cx="10326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b="0" dirty="0">
                <a:solidFill>
                  <a:srgbClr val="01DBFF"/>
                </a:solidFill>
              </a:rPr>
              <a:t>MADRID</a:t>
            </a:r>
          </a:p>
        </p:txBody>
      </p:sp>
      <p:pic>
        <p:nvPicPr>
          <p:cNvPr id="13" name="Graphic 12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487609" y="1660937"/>
            <a:ext cx="657692" cy="1080000"/>
          </a:xfrm>
          <a:prstGeom prst="rect">
            <a:avLst/>
          </a:prstGeom>
        </p:spPr>
      </p:pic>
      <p:sp>
        <p:nvSpPr>
          <p:cNvPr id="14" name="TextBox 13"/>
          <p:cNvSpPr txBox="1"/>
          <p:nvPr userDrawn="1"/>
        </p:nvSpPr>
        <p:spPr>
          <a:xfrm>
            <a:off x="548095" y="3155308"/>
            <a:ext cx="253672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14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Paseo de la Castellana 163, 10º</a:t>
            </a:r>
          </a:p>
          <a:p>
            <a:pPr algn="ctr"/>
            <a:r>
              <a:rPr lang="es-ES" sz="14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28046 Madrid. España</a:t>
            </a:r>
          </a:p>
          <a:p>
            <a:pPr algn="ctr"/>
            <a:r>
              <a:rPr lang="es-ES" sz="14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T. (+34) 91 5346 836</a:t>
            </a:r>
          </a:p>
        </p:txBody>
      </p:sp>
      <p:sp>
        <p:nvSpPr>
          <p:cNvPr id="15" name="TextBox 14"/>
          <p:cNvSpPr txBox="1"/>
          <p:nvPr userDrawn="1"/>
        </p:nvSpPr>
        <p:spPr>
          <a:xfrm>
            <a:off x="7234127" y="2775999"/>
            <a:ext cx="9339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b="0" dirty="0">
                <a:solidFill>
                  <a:srgbClr val="01DBFF"/>
                </a:solidFill>
              </a:rPr>
              <a:t>BILBAO</a:t>
            </a:r>
            <a:endParaRPr lang="es-ES" sz="2800" b="0" dirty="0">
              <a:solidFill>
                <a:srgbClr val="01DBFF"/>
              </a:solidFill>
            </a:endParaRPr>
          </a:p>
        </p:txBody>
      </p:sp>
      <p:sp>
        <p:nvSpPr>
          <p:cNvPr id="17" name="TextBox 16"/>
          <p:cNvSpPr txBox="1"/>
          <p:nvPr userDrawn="1"/>
        </p:nvSpPr>
        <p:spPr>
          <a:xfrm>
            <a:off x="6703721" y="3155308"/>
            <a:ext cx="195277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14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Calle Ledesma 10-bis</a:t>
            </a:r>
            <a:r>
              <a:rPr lang="es-ES" sz="1400" b="0" i="0" kern="1200" baseline="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4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3º</a:t>
            </a:r>
          </a:p>
          <a:p>
            <a:pPr algn="ctr"/>
            <a:r>
              <a:rPr lang="es-ES" sz="14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48001 Bilbao. España</a:t>
            </a:r>
          </a:p>
          <a:p>
            <a:pPr algn="ctr"/>
            <a:r>
              <a:rPr lang="es-ES" sz="14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T. (+34) 94 6073 371</a:t>
            </a:r>
          </a:p>
        </p:txBody>
      </p:sp>
      <p:sp>
        <p:nvSpPr>
          <p:cNvPr id="18" name="TextBox 17"/>
          <p:cNvSpPr txBox="1"/>
          <p:nvPr userDrawn="1"/>
        </p:nvSpPr>
        <p:spPr>
          <a:xfrm>
            <a:off x="4006630" y="2775999"/>
            <a:ext cx="14802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b="0" dirty="0">
                <a:solidFill>
                  <a:srgbClr val="01DBFF"/>
                </a:solidFill>
              </a:rPr>
              <a:t>BARCELONA</a:t>
            </a:r>
            <a:endParaRPr lang="es-ES" sz="2800" b="0" dirty="0">
              <a:solidFill>
                <a:srgbClr val="01DBFF"/>
              </a:solidFill>
            </a:endParaRPr>
          </a:p>
        </p:txBody>
      </p:sp>
      <p:sp>
        <p:nvSpPr>
          <p:cNvPr id="19" name="TextBox 18"/>
          <p:cNvSpPr txBox="1"/>
          <p:nvPr userDrawn="1"/>
        </p:nvSpPr>
        <p:spPr>
          <a:xfrm>
            <a:off x="3409723" y="3155308"/>
            <a:ext cx="270259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1400" b="0" i="0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Carrer</a:t>
            </a:r>
            <a:r>
              <a:rPr lang="es-ES" sz="14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400" b="0" i="0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Compte</a:t>
            </a:r>
            <a:r>
              <a:rPr lang="es-ES" sz="14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400" b="0" i="0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d’Urgell</a:t>
            </a:r>
            <a:r>
              <a:rPr lang="es-ES" sz="14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240 4º 1A</a:t>
            </a:r>
          </a:p>
          <a:p>
            <a:pPr algn="ctr"/>
            <a:r>
              <a:rPr lang="es-ES" sz="14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08036 Barcelona. España</a:t>
            </a:r>
          </a:p>
          <a:p>
            <a:pPr algn="ctr"/>
            <a:r>
              <a:rPr lang="es-ES" sz="14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T. (+34) 93 7978 566</a:t>
            </a:r>
          </a:p>
        </p:txBody>
      </p:sp>
      <p:pic>
        <p:nvPicPr>
          <p:cNvPr id="20" name="Graphic 19"/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325371" y="1660937"/>
            <a:ext cx="779241" cy="1080000"/>
          </a:xfrm>
          <a:prstGeom prst="rect">
            <a:avLst/>
          </a:prstGeom>
        </p:spPr>
      </p:pic>
      <p:sp>
        <p:nvSpPr>
          <p:cNvPr id="21" name="TextBox 20"/>
          <p:cNvSpPr txBox="1"/>
          <p:nvPr userDrawn="1"/>
        </p:nvSpPr>
        <p:spPr>
          <a:xfrm>
            <a:off x="9706329" y="2775999"/>
            <a:ext cx="9909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b="0" dirty="0">
                <a:solidFill>
                  <a:srgbClr val="01DBFF"/>
                </a:solidFill>
              </a:rPr>
              <a:t>SEVILLA</a:t>
            </a:r>
            <a:endParaRPr lang="es-ES" sz="2800" b="0" dirty="0">
              <a:solidFill>
                <a:srgbClr val="01DBFF"/>
              </a:solidFill>
            </a:endParaRPr>
          </a:p>
        </p:txBody>
      </p:sp>
      <p:sp>
        <p:nvSpPr>
          <p:cNvPr id="22" name="TextBox 21"/>
          <p:cNvSpPr txBox="1"/>
          <p:nvPr userDrawn="1"/>
        </p:nvSpPr>
        <p:spPr>
          <a:xfrm>
            <a:off x="9230714" y="3155308"/>
            <a:ext cx="226408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14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Avenida de la innovación s/n</a:t>
            </a:r>
          </a:p>
          <a:p>
            <a:pPr algn="ctr"/>
            <a:r>
              <a:rPr lang="es-ES" sz="14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Edificio Renta Sevilla, 3º A</a:t>
            </a:r>
          </a:p>
          <a:p>
            <a:pPr algn="ctr"/>
            <a:r>
              <a:rPr lang="es-ES" sz="14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41020 Sevilla. España</a:t>
            </a:r>
          </a:p>
        </p:txBody>
      </p:sp>
      <p:pic>
        <p:nvPicPr>
          <p:cNvPr id="23" name="Graphic 22"/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073186" y="1516937"/>
            <a:ext cx="476000" cy="1224000"/>
          </a:xfrm>
          <a:prstGeom prst="rect">
            <a:avLst/>
          </a:prstGeom>
        </p:spPr>
      </p:pic>
      <p:sp>
        <p:nvSpPr>
          <p:cNvPr id="24" name="TextBox 23"/>
          <p:cNvSpPr txBox="1"/>
          <p:nvPr userDrawn="1"/>
        </p:nvSpPr>
        <p:spPr>
          <a:xfrm>
            <a:off x="2624632" y="5027249"/>
            <a:ext cx="8303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b="0" dirty="0">
                <a:solidFill>
                  <a:srgbClr val="01DBFF"/>
                </a:solidFill>
              </a:rPr>
              <a:t>DUBAI</a:t>
            </a:r>
            <a:endParaRPr lang="es-ES" sz="2800" b="0" dirty="0">
              <a:solidFill>
                <a:srgbClr val="01DBFF"/>
              </a:solidFill>
            </a:endParaRPr>
          </a:p>
        </p:txBody>
      </p:sp>
      <p:sp>
        <p:nvSpPr>
          <p:cNvPr id="25" name="TextBox 24"/>
          <p:cNvSpPr txBox="1"/>
          <p:nvPr userDrawn="1"/>
        </p:nvSpPr>
        <p:spPr>
          <a:xfrm>
            <a:off x="1876254" y="5427359"/>
            <a:ext cx="232711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Dubai Internet City. Building 1</a:t>
            </a:r>
          </a:p>
          <a:p>
            <a:pPr algn="ctr"/>
            <a:r>
              <a:rPr lang="en-US" sz="14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73030 Dubai. EAU</a:t>
            </a:r>
          </a:p>
          <a:p>
            <a:pPr algn="ctr"/>
            <a:r>
              <a:rPr lang="en-US" sz="14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T. (+971) 4 551 6653</a:t>
            </a:r>
            <a:endParaRPr lang="es-ES" sz="1400" b="0" i="0" kern="1200" dirty="0">
              <a:solidFill>
                <a:schemeClr val="bg1"/>
              </a:solidFill>
              <a:effectLst/>
              <a:latin typeface="+mn-lt"/>
              <a:ea typeface="+mn-ea"/>
              <a:cs typeface="+mn-cs"/>
            </a:endParaRPr>
          </a:p>
        </p:txBody>
      </p:sp>
      <p:pic>
        <p:nvPicPr>
          <p:cNvPr id="26" name="Graphic 25"/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828367" y="3902874"/>
            <a:ext cx="422886" cy="1100962"/>
          </a:xfrm>
          <a:prstGeom prst="rect">
            <a:avLst/>
          </a:prstGeom>
        </p:spPr>
      </p:pic>
      <p:sp>
        <p:nvSpPr>
          <p:cNvPr id="27" name="TextBox 26"/>
          <p:cNvSpPr txBox="1"/>
          <p:nvPr userDrawn="1"/>
        </p:nvSpPr>
        <p:spPr>
          <a:xfrm>
            <a:off x="5485261" y="5027249"/>
            <a:ext cx="11744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b="0" dirty="0">
                <a:solidFill>
                  <a:srgbClr val="01DBFF"/>
                </a:solidFill>
              </a:rPr>
              <a:t>LONDON</a:t>
            </a:r>
            <a:endParaRPr lang="es-ES" sz="2800" b="0" dirty="0">
              <a:solidFill>
                <a:srgbClr val="01DBFF"/>
              </a:solidFill>
            </a:endParaRPr>
          </a:p>
        </p:txBody>
      </p:sp>
      <p:sp>
        <p:nvSpPr>
          <p:cNvPr id="28" name="TextBox 27"/>
          <p:cNvSpPr txBox="1"/>
          <p:nvPr userDrawn="1"/>
        </p:nvSpPr>
        <p:spPr>
          <a:xfrm>
            <a:off x="5104612" y="5427359"/>
            <a:ext cx="193572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Impact Hub Kings Cross</a:t>
            </a:r>
          </a:p>
          <a:p>
            <a:pPr algn="ctr"/>
            <a:r>
              <a:rPr lang="en-US" sz="14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24B York Way, N1 9AB </a:t>
            </a:r>
          </a:p>
          <a:p>
            <a:pPr algn="ctr"/>
            <a:r>
              <a:rPr lang="en-US" sz="14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London. UK</a:t>
            </a:r>
            <a:endParaRPr lang="es-ES" sz="1400" b="0" i="0" kern="1200" dirty="0">
              <a:solidFill>
                <a:schemeClr val="bg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29" name="TextBox 28"/>
          <p:cNvSpPr txBox="1"/>
          <p:nvPr userDrawn="1"/>
        </p:nvSpPr>
        <p:spPr>
          <a:xfrm>
            <a:off x="8492265" y="5027249"/>
            <a:ext cx="10038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b="0" dirty="0">
                <a:solidFill>
                  <a:srgbClr val="01DBFF"/>
                </a:solidFill>
              </a:rPr>
              <a:t>SEATTLE</a:t>
            </a:r>
            <a:endParaRPr lang="es-ES" sz="2800" b="0" dirty="0">
              <a:solidFill>
                <a:srgbClr val="01DBFF"/>
              </a:solidFill>
            </a:endParaRPr>
          </a:p>
        </p:txBody>
      </p:sp>
      <p:sp>
        <p:nvSpPr>
          <p:cNvPr id="30" name="TextBox 29"/>
          <p:cNvSpPr txBox="1"/>
          <p:nvPr userDrawn="1"/>
        </p:nvSpPr>
        <p:spPr>
          <a:xfrm>
            <a:off x="8014474" y="5427359"/>
            <a:ext cx="195944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1511, Third Ave</a:t>
            </a:r>
          </a:p>
          <a:p>
            <a:pPr algn="ctr"/>
            <a:r>
              <a:rPr lang="en-US" sz="14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Seattle WA 98101. USA</a:t>
            </a:r>
          </a:p>
          <a:p>
            <a:pPr algn="ctr"/>
            <a:r>
              <a:rPr lang="en-US" sz="14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T. (+1) 206 708 1285</a:t>
            </a:r>
            <a:endParaRPr lang="es-ES" sz="1400" b="0" i="0" kern="1200" dirty="0">
              <a:solidFill>
                <a:schemeClr val="bg1"/>
              </a:solidFill>
              <a:effectLst/>
              <a:latin typeface="+mn-lt"/>
              <a:ea typeface="+mn-ea"/>
              <a:cs typeface="+mn-cs"/>
            </a:endParaRPr>
          </a:p>
        </p:txBody>
      </p:sp>
      <p:pic>
        <p:nvPicPr>
          <p:cNvPr id="31" name="Graphic 30"/>
          <p:cNvPicPr>
            <a:picLocks noChangeAspect="1"/>
          </p:cNvPicPr>
          <p:nvPr userDrawn="1"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725997" y="3923836"/>
            <a:ext cx="692952" cy="1080000"/>
          </a:xfrm>
          <a:prstGeom prst="rect">
            <a:avLst/>
          </a:prstGeom>
        </p:spPr>
      </p:pic>
      <p:pic>
        <p:nvPicPr>
          <p:cNvPr id="32" name="Graphic 31"/>
          <p:cNvPicPr>
            <a:picLocks noChangeAspect="1"/>
          </p:cNvPicPr>
          <p:nvPr userDrawn="1"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8577625" y="3923836"/>
            <a:ext cx="833145" cy="1080000"/>
          </a:xfrm>
          <a:prstGeom prst="rect">
            <a:avLst/>
          </a:prstGeom>
        </p:spPr>
      </p:pic>
      <p:pic>
        <p:nvPicPr>
          <p:cNvPr id="3" name="Graphic 2"/>
          <p:cNvPicPr>
            <a:picLocks noChangeAspect="1"/>
          </p:cNvPicPr>
          <p:nvPr userDrawn="1"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234127" y="1900932"/>
            <a:ext cx="1057275" cy="80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4203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pos="892">
          <p15:clr>
            <a:srgbClr val="FBAE40"/>
          </p15:clr>
        </p15:guide>
        <p15:guide id="2" pos="438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ulo"/>
          <p:cNvSpPr>
            <a:spLocks noGrp="1"/>
          </p:cNvSpPr>
          <p:nvPr>
            <p:ph type="title" hasCustomPrompt="1"/>
          </p:nvPr>
        </p:nvSpPr>
        <p:spPr>
          <a:xfrm>
            <a:off x="6373863" y="2103642"/>
            <a:ext cx="4640867" cy="2938924"/>
          </a:xfrm>
        </p:spPr>
        <p:txBody>
          <a:bodyPr anchor="t"/>
          <a:lstStyle>
            <a:lvl1pPr>
              <a:defRPr b="0">
                <a:solidFill>
                  <a:srgbClr val="00D0FF"/>
                </a:solidFill>
              </a:defRPr>
            </a:lvl1pPr>
          </a:lstStyle>
          <a:p>
            <a:r>
              <a:rPr lang="en-US" dirty="0"/>
              <a:t>Event    </a:t>
            </a:r>
            <a:endParaRPr lang="es-ES" dirty="0"/>
          </a:p>
        </p:txBody>
      </p:sp>
      <p:pic>
        <p:nvPicPr>
          <p:cNvPr id="21" name="logo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07734" y="1151360"/>
            <a:ext cx="4320000" cy="734400"/>
          </a:xfrm>
          <a:prstGeom prst="rect">
            <a:avLst/>
          </a:prstGeom>
        </p:spPr>
      </p:pic>
      <p:cxnSp>
        <p:nvCxnSpPr>
          <p:cNvPr id="29" name="linea"/>
          <p:cNvCxnSpPr/>
          <p:nvPr userDrawn="1"/>
        </p:nvCxnSpPr>
        <p:spPr>
          <a:xfrm>
            <a:off x="6507734" y="2103641"/>
            <a:ext cx="720000" cy="0"/>
          </a:xfrm>
          <a:prstGeom prst="line">
            <a:avLst/>
          </a:prstGeom>
          <a:ln w="50800">
            <a:solidFill>
              <a:srgbClr val="00D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agina"/>
          <p:cNvSpPr>
            <a:spLocks noGrp="1"/>
          </p:cNvSpPr>
          <p:nvPr>
            <p:ph type="sldNum" sz="quarter" idx="12"/>
          </p:nvPr>
        </p:nvSpPr>
        <p:spPr>
          <a:xfrm>
            <a:off x="11245174" y="6375468"/>
            <a:ext cx="770106" cy="365125"/>
          </a:xfrm>
        </p:spPr>
        <p:txBody>
          <a:bodyPr/>
          <a:lstStyle>
            <a:lvl1pPr>
              <a:defRPr>
                <a:solidFill>
                  <a:srgbClr val="00D0FF"/>
                </a:solidFill>
              </a:defRPr>
            </a:lvl1pPr>
          </a:lstStyle>
          <a:p>
            <a:fld id="{88CB616A-2EDE-4F93-81C7-BE29C9C217CB}" type="slidenum">
              <a:rPr lang="es-ES" smtClean="0"/>
              <a:pPr/>
              <a:t>‹Nº›</a:t>
            </a:fld>
            <a:endParaRPr lang="es-ES" dirty="0"/>
          </a:p>
        </p:txBody>
      </p:sp>
      <p:sp>
        <p:nvSpPr>
          <p:cNvPr id="3" name="marco"/>
          <p:cNvSpPr/>
          <p:nvPr userDrawn="1"/>
        </p:nvSpPr>
        <p:spPr>
          <a:xfrm>
            <a:off x="6115512" y="841786"/>
            <a:ext cx="5174428" cy="5174428"/>
          </a:xfrm>
          <a:prstGeom prst="rect">
            <a:avLst/>
          </a:prstGeom>
          <a:noFill/>
          <a:ln w="50800" cap="sq">
            <a:solidFill>
              <a:srgbClr val="00D0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9" name="fecha"/>
          <p:cNvSpPr>
            <a:spLocks noGrp="1"/>
          </p:cNvSpPr>
          <p:nvPr>
            <p:ph type="body" sz="quarter" idx="14" hasCustomPrompt="1"/>
          </p:nvPr>
        </p:nvSpPr>
        <p:spPr>
          <a:xfrm>
            <a:off x="6373864" y="5072013"/>
            <a:ext cx="4640866" cy="707886"/>
          </a:xfrm>
        </p:spPr>
        <p:txBody>
          <a:bodyPr wrap="square" anchor="ctr">
            <a:spAutoFit/>
          </a:bodyPr>
          <a:lstStyle>
            <a:lvl1pPr marL="0" indent="0" algn="l">
              <a:buNone/>
              <a:defRPr sz="4000" b="1" cap="none" baseline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09585" indent="0">
              <a:buNone/>
              <a:defRPr sz="1600">
                <a:solidFill>
                  <a:schemeClr val="tx2"/>
                </a:solidFill>
              </a:defRPr>
            </a:lvl2pPr>
            <a:lvl3pPr marL="1219170" indent="0">
              <a:buNone/>
              <a:defRPr sz="1467">
                <a:solidFill>
                  <a:schemeClr val="tx2"/>
                </a:solidFill>
              </a:defRPr>
            </a:lvl3pPr>
            <a:lvl4pPr marL="1828754" indent="0">
              <a:buNone/>
              <a:defRPr sz="1400">
                <a:solidFill>
                  <a:schemeClr val="tx2"/>
                </a:solidFill>
              </a:defRPr>
            </a:lvl4pPr>
            <a:lvl5pPr marL="2438339" indent="0">
              <a:buNone/>
              <a:defRPr sz="1067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DD.MM.YY</a:t>
            </a:r>
          </a:p>
        </p:txBody>
      </p:sp>
    </p:spTree>
    <p:extLst>
      <p:ext uri="{BB962C8B-B14F-4D97-AF65-F5344CB8AC3E}">
        <p14:creationId xmlns:p14="http://schemas.microsoft.com/office/powerpoint/2010/main" val="80424021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892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IC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agina"/>
          <p:cNvSpPr>
            <a:spLocks noGrp="1"/>
          </p:cNvSpPr>
          <p:nvPr>
            <p:ph type="sldNum" sz="quarter" idx="12"/>
          </p:nvPr>
        </p:nvSpPr>
        <p:spPr>
          <a:xfrm>
            <a:off x="11245174" y="6375468"/>
            <a:ext cx="770106" cy="365125"/>
          </a:xfrm>
        </p:spPr>
        <p:txBody>
          <a:bodyPr/>
          <a:lstStyle>
            <a:lvl1pPr>
              <a:defRPr>
                <a:solidFill>
                  <a:srgbClr val="00D0FF"/>
                </a:solidFill>
              </a:defRPr>
            </a:lvl1pPr>
          </a:lstStyle>
          <a:p>
            <a:fld id="{88CB616A-2EDE-4F93-81C7-BE29C9C217CB}" type="slidenum">
              <a:rPr lang="es-ES" smtClean="0"/>
              <a:pPr/>
              <a:t>‹Nº›</a:t>
            </a:fld>
            <a:endParaRPr lang="es-E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6368527" y="728999"/>
            <a:ext cx="5646752" cy="5400001"/>
          </a:xfrm>
        </p:spPr>
        <p:txBody>
          <a:bodyPr>
            <a:normAutofit/>
          </a:bodyPr>
          <a:lstStyle>
            <a:lvl1pPr marL="342900" indent="-342900">
              <a:buFont typeface="+mj-lt"/>
              <a:buAutoNum type="arabicPeriod"/>
              <a:defRPr sz="2000" b="0">
                <a:solidFill>
                  <a:schemeClr val="bg1"/>
                </a:solidFill>
              </a:defRPr>
            </a:lvl1pPr>
            <a:lvl2pPr>
              <a:defRPr sz="1600"/>
            </a:lvl2pPr>
          </a:lstStyle>
          <a:p>
            <a:pPr lvl="0"/>
            <a:r>
              <a:rPr lang="en-US" dirty="0"/>
              <a:t>Name Surname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6096000" y="729000"/>
            <a:ext cx="0" cy="5400000"/>
          </a:xfrm>
          <a:prstGeom prst="line">
            <a:avLst/>
          </a:prstGeom>
          <a:ln w="50800">
            <a:solidFill>
              <a:srgbClr val="00D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 userDrawn="1"/>
        </p:nvSpPr>
        <p:spPr>
          <a:xfrm>
            <a:off x="2952816" y="484950"/>
            <a:ext cx="21675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b="0" dirty="0" err="1">
                <a:solidFill>
                  <a:srgbClr val="00D0FF"/>
                </a:solidFill>
              </a:rPr>
              <a:t>Overview</a:t>
            </a:r>
            <a:endParaRPr lang="es-ES" b="0" dirty="0">
              <a:solidFill>
                <a:srgbClr val="00D0FF"/>
              </a:solidFill>
            </a:endParaRPr>
          </a:p>
        </p:txBody>
      </p:sp>
      <p:pic>
        <p:nvPicPr>
          <p:cNvPr id="7" name="Graphic 6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4880" y="6450171"/>
            <a:ext cx="1044000" cy="177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19583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892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4880" y="6450171"/>
            <a:ext cx="1044000" cy="177480"/>
          </a:xfrm>
          <a:prstGeom prst="rect">
            <a:avLst/>
          </a:prstGeom>
        </p:spPr>
      </p:pic>
      <p:cxnSp>
        <p:nvCxnSpPr>
          <p:cNvPr id="9" name="Straight Connector 8"/>
          <p:cNvCxnSpPr/>
          <p:nvPr userDrawn="1"/>
        </p:nvCxnSpPr>
        <p:spPr>
          <a:xfrm>
            <a:off x="484243" y="6236729"/>
            <a:ext cx="11160000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08504" y="6375468"/>
            <a:ext cx="770106" cy="365125"/>
          </a:xfrm>
        </p:spPr>
        <p:txBody>
          <a:bodyPr/>
          <a:lstStyle/>
          <a:p>
            <a:fld id="{88CB616A-2EDE-4F93-81C7-BE29C9C217CB}" type="slidenum">
              <a:rPr lang="es-ES" smtClean="0"/>
              <a:t>‹Nº›</a:t>
            </a:fld>
            <a:endParaRPr lang="es-ES" dirty="0"/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15" hasCustomPrompt="1"/>
          </p:nvPr>
        </p:nvSpPr>
        <p:spPr>
          <a:xfrm>
            <a:off x="484242" y="2515584"/>
            <a:ext cx="10524261" cy="1785626"/>
          </a:xfrm>
        </p:spPr>
        <p:txBody>
          <a:bodyPr anchor="ctr">
            <a:noAutofit/>
          </a:bodyPr>
          <a:lstStyle>
            <a:lvl1pPr algn="l">
              <a:defRPr sz="6000" b="0">
                <a:solidFill>
                  <a:srgbClr val="01DB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Section title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580904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pos="892">
          <p15:clr>
            <a:srgbClr val="FBAE40"/>
          </p15:clr>
        </p15:guide>
        <p15:guide id="2" pos="438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Ponent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1089910" y="962009"/>
            <a:ext cx="3828286" cy="5040000"/>
          </a:xfrm>
        </p:spPr>
        <p:txBody>
          <a:bodyPr/>
          <a:lstStyle/>
          <a:p>
            <a:endParaRPr lang="es-ES" dirty="0"/>
          </a:p>
        </p:txBody>
      </p:sp>
      <p:pic>
        <p:nvPicPr>
          <p:cNvPr id="10" name="Picture 9" hidden="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6061" y="0"/>
            <a:ext cx="12192000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58256" y="3302845"/>
            <a:ext cx="5244092" cy="2120335"/>
          </a:xfrm>
        </p:spPr>
        <p:txBody>
          <a:bodyPr>
            <a:normAutofit/>
          </a:bodyPr>
          <a:lstStyle>
            <a:lvl1pPr marL="0" indent="0">
              <a:buClr>
                <a:schemeClr val="tx2"/>
              </a:buClr>
              <a:buSzPct val="70000"/>
              <a:buFont typeface="Helvetica35-Thin" pitchFamily="34" charset="0"/>
              <a:buNone/>
              <a:defRPr sz="1400" baseline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990575" indent="-380990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523962" indent="-304792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2133547" indent="-304792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743131" indent="-304792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5258256" y="1650687"/>
            <a:ext cx="5244091" cy="890635"/>
          </a:xfrm>
        </p:spPr>
        <p:txBody>
          <a:bodyPr/>
          <a:lstStyle>
            <a:lvl1pPr algn="l">
              <a:defRPr b="1" i="0">
                <a:solidFill>
                  <a:srgbClr val="43536D"/>
                </a:solidFill>
              </a:defRPr>
            </a:lvl1pPr>
          </a:lstStyle>
          <a:p>
            <a:r>
              <a:rPr lang="en-US" dirty="0"/>
              <a:t>Name Surname</a:t>
            </a:r>
            <a:endParaRPr lang="es-E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>
          <a:xfrm>
            <a:off x="216263" y="6356350"/>
            <a:ext cx="1861224" cy="365125"/>
          </a:xfrm>
        </p:spPr>
        <p:txBody>
          <a:bodyPr/>
          <a:lstStyle>
            <a:lvl1pPr algn="l">
              <a:defRPr>
                <a:solidFill>
                  <a:srgbClr val="00D0FF"/>
                </a:solidFill>
              </a:defRPr>
            </a:lvl1pPr>
          </a:lstStyle>
          <a:p>
            <a:r>
              <a:rPr lang="es-ES" dirty="0"/>
              <a:t>#</a:t>
            </a:r>
            <a:r>
              <a:rPr lang="es-ES" dirty="0" err="1"/>
              <a:t>MicroservicesEvent</a:t>
            </a:r>
            <a:endParaRPr lang="es-E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8CB616A-2EDE-4F93-81C7-BE29C9C217CB}" type="slidenum">
              <a:rPr lang="es-ES" smtClean="0"/>
              <a:pPr/>
              <a:t>‹Nº›</a:t>
            </a:fld>
            <a:endParaRPr lang="es-ES" dirty="0"/>
          </a:p>
        </p:txBody>
      </p:sp>
      <p:pic>
        <p:nvPicPr>
          <p:cNvPr id="6" name="Graphic 5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74000" y="6450171"/>
            <a:ext cx="1044000" cy="177480"/>
          </a:xfrm>
          <a:prstGeom prst="rect">
            <a:avLst/>
          </a:prstGeom>
        </p:spPr>
      </p:pic>
      <p:cxnSp>
        <p:nvCxnSpPr>
          <p:cNvPr id="12" name="Straight Connector 11"/>
          <p:cNvCxnSpPr>
            <a:cxnSpLocks/>
          </p:cNvCxnSpPr>
          <p:nvPr userDrawn="1"/>
        </p:nvCxnSpPr>
        <p:spPr>
          <a:xfrm>
            <a:off x="5368770" y="2892537"/>
            <a:ext cx="540000" cy="0"/>
          </a:xfrm>
          <a:prstGeom prst="line">
            <a:avLst/>
          </a:prstGeom>
          <a:ln w="38100">
            <a:solidFill>
              <a:srgbClr val="00D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 userDrawn="1"/>
        </p:nvSpPr>
        <p:spPr>
          <a:xfrm>
            <a:off x="5258256" y="2931584"/>
            <a:ext cx="1847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sz="1600" dirty="0">
              <a:solidFill>
                <a:srgbClr val="43536D"/>
              </a:solidFill>
            </a:endParaRPr>
          </a:p>
        </p:txBody>
      </p:sp>
      <p:sp>
        <p:nvSpPr>
          <p:cNvPr id="11" name="Marcador de texto 7"/>
          <p:cNvSpPr>
            <a:spLocks noGrp="1"/>
          </p:cNvSpPr>
          <p:nvPr>
            <p:ph type="body" sz="quarter" idx="13" hasCustomPrompt="1"/>
          </p:nvPr>
        </p:nvSpPr>
        <p:spPr>
          <a:xfrm>
            <a:off x="5258256" y="5741773"/>
            <a:ext cx="4791189" cy="270241"/>
          </a:xfrm>
        </p:spPr>
        <p:txBody>
          <a:bodyPr>
            <a:noAutofit/>
          </a:bodyPr>
          <a:lstStyle>
            <a:lvl1pPr algn="l">
              <a:defRPr sz="1600">
                <a:solidFill>
                  <a:srgbClr val="00D0FF"/>
                </a:solidFill>
              </a:defRPr>
            </a:lvl1pPr>
          </a:lstStyle>
          <a:p>
            <a:pPr lvl="0"/>
            <a:r>
              <a:rPr lang="es-ES" dirty="0"/>
              <a:t>@</a:t>
            </a:r>
            <a:r>
              <a:rPr lang="es-ES" dirty="0" err="1"/>
              <a:t>nombretwitter</a:t>
            </a:r>
            <a:endParaRPr lang="es-ES" dirty="0"/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5258256" y="2956342"/>
            <a:ext cx="3362258" cy="326458"/>
          </a:xfrm>
        </p:spPr>
        <p:txBody>
          <a:bodyPr/>
          <a:lstStyle>
            <a:lvl1pPr>
              <a:defRPr sz="1800">
                <a:solidFill>
                  <a:srgbClr val="43536D"/>
                </a:solidFill>
              </a:defRPr>
            </a:lvl1pPr>
          </a:lstStyle>
          <a:p>
            <a:pPr lvl="0"/>
            <a:r>
              <a:rPr lang="es-ES" dirty="0"/>
              <a:t>CARGO</a:t>
            </a:r>
          </a:p>
        </p:txBody>
      </p:sp>
    </p:spTree>
    <p:extLst>
      <p:ext uri="{BB962C8B-B14F-4D97-AF65-F5344CB8AC3E}">
        <p14:creationId xmlns:p14="http://schemas.microsoft.com/office/powerpoint/2010/main" val="21952234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pos="892">
          <p15:clr>
            <a:srgbClr val="FBAE40"/>
          </p15:clr>
        </p15:guide>
        <p15:guide id="2" pos="438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onentes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3" hidden="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" y="0"/>
            <a:ext cx="12187238" cy="6858000"/>
          </a:xfrm>
          <a:prstGeom prst="rect">
            <a:avLst/>
          </a:prstGeom>
        </p:spPr>
      </p:pic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>
          <a:xfrm>
            <a:off x="216263" y="6356350"/>
            <a:ext cx="1861224" cy="365125"/>
          </a:xfrm>
        </p:spPr>
        <p:txBody>
          <a:bodyPr/>
          <a:lstStyle>
            <a:lvl1pPr algn="l">
              <a:defRPr>
                <a:solidFill>
                  <a:srgbClr val="00D0FF"/>
                </a:solidFill>
              </a:defRPr>
            </a:lvl1pPr>
          </a:lstStyle>
          <a:p>
            <a:endParaRPr lang="es-E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8CB616A-2EDE-4F93-81C7-BE29C9C217CB}" type="slidenum">
              <a:rPr lang="es-ES" smtClean="0"/>
              <a:pPr/>
              <a:t>‹Nº›</a:t>
            </a:fld>
            <a:endParaRPr lang="es-ES" dirty="0"/>
          </a:p>
        </p:txBody>
      </p:sp>
      <p:pic>
        <p:nvPicPr>
          <p:cNvPr id="6" name="Graphic 5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74000" y="6450171"/>
            <a:ext cx="1044000" cy="17748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653022" y="2918750"/>
            <a:ext cx="3362258" cy="2120335"/>
          </a:xfrm>
        </p:spPr>
        <p:txBody>
          <a:bodyPr>
            <a:normAutofit/>
          </a:bodyPr>
          <a:lstStyle>
            <a:lvl1pPr marL="0" indent="0">
              <a:buClr>
                <a:schemeClr val="tx2"/>
              </a:buClr>
              <a:buSzPct val="70000"/>
              <a:buFont typeface="Helvetica35-Thin" pitchFamily="34" charset="0"/>
              <a:buNone/>
              <a:defRPr sz="1400" baseline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990575" indent="-380990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523962" indent="-304792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2133547" indent="-304792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743131" indent="-304792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8653023" y="1627866"/>
            <a:ext cx="3362258" cy="890635"/>
          </a:xfrm>
        </p:spPr>
        <p:txBody>
          <a:bodyPr>
            <a:normAutofit/>
          </a:bodyPr>
          <a:lstStyle>
            <a:lvl1pPr algn="l">
              <a:defRPr sz="2800" b="1" i="0">
                <a:solidFill>
                  <a:srgbClr val="43536D"/>
                </a:solidFill>
              </a:defRPr>
            </a:lvl1pPr>
          </a:lstStyle>
          <a:p>
            <a:r>
              <a:rPr lang="en-US" dirty="0"/>
              <a:t>Name Surname</a:t>
            </a:r>
            <a:endParaRPr lang="es-E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6228677" y="1890584"/>
            <a:ext cx="2156909" cy="3141736"/>
          </a:xfrm>
        </p:spPr>
        <p:txBody>
          <a:bodyPr/>
          <a:lstStyle/>
          <a:p>
            <a:endParaRPr lang="es-ES" dirty="0"/>
          </a:p>
        </p:txBody>
      </p:sp>
      <p:cxnSp>
        <p:nvCxnSpPr>
          <p:cNvPr id="12" name="Straight Connector 11"/>
          <p:cNvCxnSpPr>
            <a:cxnSpLocks/>
          </p:cNvCxnSpPr>
          <p:nvPr userDrawn="1"/>
        </p:nvCxnSpPr>
        <p:spPr>
          <a:xfrm>
            <a:off x="8763536" y="2574702"/>
            <a:ext cx="540000" cy="0"/>
          </a:xfrm>
          <a:prstGeom prst="line">
            <a:avLst/>
          </a:prstGeom>
          <a:ln w="38100">
            <a:solidFill>
              <a:srgbClr val="00D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2"/>
          <p:cNvSpPr>
            <a:spLocks noGrp="1"/>
          </p:cNvSpPr>
          <p:nvPr>
            <p:ph idx="13"/>
          </p:nvPr>
        </p:nvSpPr>
        <p:spPr>
          <a:xfrm>
            <a:off x="2640608" y="2925515"/>
            <a:ext cx="3362258" cy="2120335"/>
          </a:xfrm>
        </p:spPr>
        <p:txBody>
          <a:bodyPr>
            <a:normAutofit/>
          </a:bodyPr>
          <a:lstStyle>
            <a:lvl1pPr marL="0" indent="0">
              <a:buClr>
                <a:schemeClr val="tx2"/>
              </a:buClr>
              <a:buSzPct val="70000"/>
              <a:buFont typeface="Helvetica35-Thin" pitchFamily="34" charset="0"/>
              <a:buNone/>
              <a:defRPr sz="1400" baseline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990575" indent="-380990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523962" indent="-304792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2133547" indent="-304792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743131" indent="-304792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216263" y="1897349"/>
            <a:ext cx="2156909" cy="3141736"/>
          </a:xfrm>
        </p:spPr>
        <p:txBody>
          <a:bodyPr/>
          <a:lstStyle/>
          <a:p>
            <a:endParaRPr lang="es-ES" dirty="0"/>
          </a:p>
        </p:txBody>
      </p:sp>
      <p:cxnSp>
        <p:nvCxnSpPr>
          <p:cNvPr id="17" name="Straight Connector 11"/>
          <p:cNvCxnSpPr>
            <a:cxnSpLocks/>
          </p:cNvCxnSpPr>
          <p:nvPr userDrawn="1"/>
        </p:nvCxnSpPr>
        <p:spPr>
          <a:xfrm>
            <a:off x="2751122" y="2581467"/>
            <a:ext cx="540000" cy="0"/>
          </a:xfrm>
          <a:prstGeom prst="line">
            <a:avLst/>
          </a:prstGeom>
          <a:ln w="38100">
            <a:solidFill>
              <a:srgbClr val="00D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Marcador de texto 19"/>
          <p:cNvSpPr>
            <a:spLocks noGrp="1"/>
          </p:cNvSpPr>
          <p:nvPr>
            <p:ph type="body" sz="quarter" idx="15" hasCustomPrompt="1"/>
          </p:nvPr>
        </p:nvSpPr>
        <p:spPr>
          <a:xfrm>
            <a:off x="2640608" y="1896201"/>
            <a:ext cx="3362258" cy="615950"/>
          </a:xfrm>
        </p:spPr>
        <p:txBody>
          <a:bodyPr>
            <a:normAutofit/>
          </a:bodyPr>
          <a:lstStyle>
            <a:lvl1pPr>
              <a:defRPr sz="2800" b="1">
                <a:solidFill>
                  <a:srgbClr val="43536D"/>
                </a:solidFill>
                <a:latin typeface="+mj-lt"/>
              </a:defRPr>
            </a:lvl1pPr>
          </a:lstStyle>
          <a:p>
            <a:pPr lvl="0"/>
            <a:r>
              <a:rPr lang="es-ES" dirty="0"/>
              <a:t>Nombre Apellido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2640608" y="2592292"/>
            <a:ext cx="3362258" cy="326458"/>
          </a:xfrm>
        </p:spPr>
        <p:txBody>
          <a:bodyPr/>
          <a:lstStyle>
            <a:lvl1pPr>
              <a:defRPr sz="1800">
                <a:solidFill>
                  <a:srgbClr val="43536D"/>
                </a:solidFill>
              </a:defRPr>
            </a:lvl1pPr>
          </a:lstStyle>
          <a:p>
            <a:pPr lvl="0"/>
            <a:r>
              <a:rPr lang="es-ES" dirty="0"/>
              <a:t>CARGO</a:t>
            </a:r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8653022" y="2599057"/>
            <a:ext cx="3362258" cy="326458"/>
          </a:xfrm>
        </p:spPr>
        <p:txBody>
          <a:bodyPr/>
          <a:lstStyle>
            <a:lvl1pPr>
              <a:defRPr sz="1800">
                <a:solidFill>
                  <a:srgbClr val="43536D"/>
                </a:solidFill>
              </a:defRPr>
            </a:lvl1pPr>
          </a:lstStyle>
          <a:p>
            <a:pPr lvl="0"/>
            <a:r>
              <a:rPr lang="es-ES" dirty="0"/>
              <a:t>CARGO</a:t>
            </a:r>
          </a:p>
        </p:txBody>
      </p:sp>
      <p:sp>
        <p:nvSpPr>
          <p:cNvPr id="21" name="Marcador de texto 7"/>
          <p:cNvSpPr>
            <a:spLocks noGrp="1"/>
          </p:cNvSpPr>
          <p:nvPr>
            <p:ph type="body" sz="quarter" idx="18" hasCustomPrompt="1"/>
          </p:nvPr>
        </p:nvSpPr>
        <p:spPr>
          <a:xfrm>
            <a:off x="2640608" y="5101636"/>
            <a:ext cx="3362259" cy="270241"/>
          </a:xfrm>
        </p:spPr>
        <p:txBody>
          <a:bodyPr>
            <a:noAutofit/>
          </a:bodyPr>
          <a:lstStyle>
            <a:lvl1pPr algn="l">
              <a:defRPr sz="1600">
                <a:solidFill>
                  <a:srgbClr val="00D0FF"/>
                </a:solidFill>
              </a:defRPr>
            </a:lvl1pPr>
          </a:lstStyle>
          <a:p>
            <a:pPr lvl="0"/>
            <a:r>
              <a:rPr lang="es-ES" dirty="0"/>
              <a:t>@</a:t>
            </a:r>
            <a:r>
              <a:rPr lang="es-ES" dirty="0" err="1"/>
              <a:t>nombretwitter</a:t>
            </a:r>
            <a:endParaRPr lang="es-ES" dirty="0"/>
          </a:p>
        </p:txBody>
      </p:sp>
      <p:sp>
        <p:nvSpPr>
          <p:cNvPr id="22" name="Marcador de texto 7"/>
          <p:cNvSpPr>
            <a:spLocks noGrp="1"/>
          </p:cNvSpPr>
          <p:nvPr>
            <p:ph type="body" sz="quarter" idx="19" hasCustomPrompt="1"/>
          </p:nvPr>
        </p:nvSpPr>
        <p:spPr>
          <a:xfrm>
            <a:off x="8653022" y="5101635"/>
            <a:ext cx="3362257" cy="270241"/>
          </a:xfrm>
        </p:spPr>
        <p:txBody>
          <a:bodyPr>
            <a:noAutofit/>
          </a:bodyPr>
          <a:lstStyle>
            <a:lvl1pPr algn="l">
              <a:defRPr sz="1600">
                <a:solidFill>
                  <a:srgbClr val="00D0FF"/>
                </a:solidFill>
              </a:defRPr>
            </a:lvl1pPr>
          </a:lstStyle>
          <a:p>
            <a:pPr lvl="0"/>
            <a:r>
              <a:rPr lang="es-ES" dirty="0"/>
              <a:t>@</a:t>
            </a:r>
            <a:r>
              <a:rPr lang="es-ES" dirty="0" err="1"/>
              <a:t>nombretwitter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24135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pos="892">
          <p15:clr>
            <a:srgbClr val="FBAE40"/>
          </p15:clr>
        </p15:guide>
        <p15:guide id="2" pos="438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uloSubitulo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965" y="2100470"/>
            <a:ext cx="9720471" cy="3438939"/>
          </a:xfrm>
        </p:spPr>
        <p:txBody>
          <a:bodyPr>
            <a:normAutofit/>
          </a:bodyPr>
          <a:lstStyle>
            <a:lvl1pPr marL="0" indent="0">
              <a:buClr>
                <a:schemeClr val="tx2"/>
              </a:buClr>
              <a:buSzPct val="70000"/>
              <a:buFont typeface="Helvetica35-Thin" pitchFamily="34" charset="0"/>
              <a:buNone/>
              <a:defRPr sz="1600" baseline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990575" indent="-380990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523962" indent="-304792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2133547" indent="-304792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743131" indent="-304792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311966" y="420650"/>
            <a:ext cx="9720470" cy="1143000"/>
          </a:xfrm>
        </p:spPr>
        <p:txBody>
          <a:bodyPr/>
          <a:lstStyle>
            <a:lvl1pPr algn="ctr">
              <a:defRPr>
                <a:solidFill>
                  <a:srgbClr val="43536D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s-E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>
          <a:xfrm>
            <a:off x="218517" y="6356350"/>
            <a:ext cx="1861224" cy="365125"/>
          </a:xfrm>
        </p:spPr>
        <p:txBody>
          <a:bodyPr/>
          <a:lstStyle>
            <a:lvl1pPr algn="l">
              <a:defRPr>
                <a:solidFill>
                  <a:srgbClr val="00D0FF"/>
                </a:solidFill>
              </a:defRPr>
            </a:lvl1pPr>
          </a:lstStyle>
          <a:p>
            <a:endParaRPr lang="es-E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8CB616A-2EDE-4F93-81C7-BE29C9C217CB}" type="slidenum">
              <a:rPr lang="es-ES" smtClean="0"/>
              <a:pPr/>
              <a:t>‹Nº›</a:t>
            </a:fld>
            <a:endParaRPr lang="es-ES" dirty="0"/>
          </a:p>
        </p:txBody>
      </p:sp>
      <p:pic>
        <p:nvPicPr>
          <p:cNvPr id="6" name="Graphic 5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74000" y="6450171"/>
            <a:ext cx="1044000" cy="177480"/>
          </a:xfrm>
          <a:prstGeom prst="rect">
            <a:avLst/>
          </a:prstGeom>
        </p:spPr>
      </p:pic>
      <p:sp>
        <p:nvSpPr>
          <p:cNvPr id="5" name="Marcador de texto 4"/>
          <p:cNvSpPr>
            <a:spLocks noGrp="1"/>
          </p:cNvSpPr>
          <p:nvPr>
            <p:ph type="body" sz="quarter" idx="12" hasCustomPrompt="1"/>
          </p:nvPr>
        </p:nvSpPr>
        <p:spPr>
          <a:xfrm>
            <a:off x="1311964" y="1430138"/>
            <a:ext cx="9720471" cy="261862"/>
          </a:xfrm>
        </p:spPr>
        <p:txBody>
          <a:bodyPr/>
          <a:lstStyle>
            <a:lvl1pPr algn="ctr"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s-ES" dirty="0"/>
              <a:t>SUBITUTLO</a:t>
            </a:r>
          </a:p>
        </p:txBody>
      </p:sp>
      <p:cxnSp>
        <p:nvCxnSpPr>
          <p:cNvPr id="10" name="Straight Connector 11"/>
          <p:cNvCxnSpPr>
            <a:cxnSpLocks/>
          </p:cNvCxnSpPr>
          <p:nvPr userDrawn="1"/>
        </p:nvCxnSpPr>
        <p:spPr>
          <a:xfrm>
            <a:off x="5826000" y="1812701"/>
            <a:ext cx="540000" cy="0"/>
          </a:xfrm>
          <a:prstGeom prst="line">
            <a:avLst/>
          </a:prstGeom>
          <a:ln w="38100">
            <a:solidFill>
              <a:srgbClr val="00D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95075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pos="892" userDrawn="1">
          <p15:clr>
            <a:srgbClr val="FBAE40"/>
          </p15:clr>
        </p15:guide>
        <p15:guide id="2" pos="438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ulo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965" y="1764000"/>
            <a:ext cx="9720471" cy="4320000"/>
          </a:xfrm>
        </p:spPr>
        <p:txBody>
          <a:bodyPr>
            <a:normAutofit/>
          </a:bodyPr>
          <a:lstStyle>
            <a:lvl1pPr marL="0" indent="0">
              <a:buClr>
                <a:schemeClr val="tx2"/>
              </a:buClr>
              <a:buSzPct val="70000"/>
              <a:buFont typeface="Helvetica35-Thin" pitchFamily="34" charset="0"/>
              <a:buNone/>
              <a:defRPr sz="1600" baseline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990575" indent="-380990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523962" indent="-304792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2133547" indent="-304792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743131" indent="-304792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311966" y="420650"/>
            <a:ext cx="9720470" cy="1143000"/>
          </a:xfrm>
        </p:spPr>
        <p:txBody>
          <a:bodyPr/>
          <a:lstStyle>
            <a:lvl1pPr algn="ctr">
              <a:defRPr>
                <a:solidFill>
                  <a:srgbClr val="43536D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s-E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>
          <a:xfrm>
            <a:off x="218517" y="6356350"/>
            <a:ext cx="1861224" cy="365125"/>
          </a:xfrm>
        </p:spPr>
        <p:txBody>
          <a:bodyPr/>
          <a:lstStyle>
            <a:lvl1pPr algn="l">
              <a:defRPr>
                <a:solidFill>
                  <a:srgbClr val="00D0FF"/>
                </a:solidFill>
              </a:defRPr>
            </a:lvl1pPr>
          </a:lstStyle>
          <a:p>
            <a:endParaRPr lang="es-E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8CB616A-2EDE-4F93-81C7-BE29C9C217CB}" type="slidenum">
              <a:rPr lang="es-ES" smtClean="0"/>
              <a:pPr/>
              <a:t>‹Nº›</a:t>
            </a:fld>
            <a:endParaRPr lang="es-ES" dirty="0"/>
          </a:p>
        </p:txBody>
      </p:sp>
      <p:pic>
        <p:nvPicPr>
          <p:cNvPr id="6" name="Graphic 5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74000" y="6450171"/>
            <a:ext cx="1044000" cy="177480"/>
          </a:xfrm>
          <a:prstGeom prst="rect">
            <a:avLst/>
          </a:prstGeom>
        </p:spPr>
      </p:pic>
      <p:cxnSp>
        <p:nvCxnSpPr>
          <p:cNvPr id="10" name="Straight Connector 11"/>
          <p:cNvCxnSpPr>
            <a:cxnSpLocks/>
          </p:cNvCxnSpPr>
          <p:nvPr userDrawn="1"/>
        </p:nvCxnSpPr>
        <p:spPr>
          <a:xfrm>
            <a:off x="5826000" y="1564027"/>
            <a:ext cx="540000" cy="0"/>
          </a:xfrm>
          <a:prstGeom prst="line">
            <a:avLst/>
          </a:prstGeom>
          <a:ln w="38100">
            <a:solidFill>
              <a:srgbClr val="00D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40845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pos="892">
          <p15:clr>
            <a:srgbClr val="FBAE40"/>
          </p15:clr>
        </p15:guide>
        <p15:guide id="2" pos="438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1311965" y="1764000"/>
            <a:ext cx="9720471" cy="4320000"/>
          </a:xfrm>
        </p:spPr>
        <p:txBody>
          <a:bodyPr>
            <a:normAutofit/>
          </a:bodyPr>
          <a:lstStyle>
            <a:lvl1pPr marL="28575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  <a:defRPr sz="1600" baseline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990575" indent="-380990">
              <a:buClr>
                <a:schemeClr val="tx1"/>
              </a:buClr>
              <a:buSzPct val="70000"/>
              <a:buFont typeface="Helvetica35-Thin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523962" indent="-304792">
              <a:buClr>
                <a:schemeClr val="tx1"/>
              </a:buClr>
              <a:buSzPct val="70000"/>
              <a:buFont typeface="Courier New" panose="02070309020205020404" pitchFamily="49" charset="0"/>
              <a:buChar char="o"/>
              <a:defRPr sz="16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2133547" indent="-304792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743131" indent="-304792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line</a:t>
            </a:r>
          </a:p>
          <a:p>
            <a:pPr lvl="2"/>
            <a:r>
              <a:rPr lang="en-US" dirty="0"/>
              <a:t>line	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311966" y="420650"/>
            <a:ext cx="9720470" cy="1143000"/>
          </a:xfrm>
        </p:spPr>
        <p:txBody>
          <a:bodyPr/>
          <a:lstStyle>
            <a:lvl1pPr algn="ctr">
              <a:defRPr>
                <a:solidFill>
                  <a:srgbClr val="43536D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s-E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>
          <a:xfrm>
            <a:off x="218517" y="6356350"/>
            <a:ext cx="1861224" cy="365125"/>
          </a:xfrm>
        </p:spPr>
        <p:txBody>
          <a:bodyPr/>
          <a:lstStyle>
            <a:lvl1pPr algn="l">
              <a:defRPr>
                <a:solidFill>
                  <a:srgbClr val="00D0FF"/>
                </a:solidFill>
              </a:defRPr>
            </a:lvl1pPr>
          </a:lstStyle>
          <a:p>
            <a:endParaRPr lang="es-E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8CB616A-2EDE-4F93-81C7-BE29C9C217CB}" type="slidenum">
              <a:rPr lang="es-ES" smtClean="0"/>
              <a:pPr/>
              <a:t>‹Nº›</a:t>
            </a:fld>
            <a:endParaRPr lang="es-ES" dirty="0"/>
          </a:p>
        </p:txBody>
      </p:sp>
      <p:pic>
        <p:nvPicPr>
          <p:cNvPr id="6" name="Graphic 5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74000" y="6450171"/>
            <a:ext cx="1044000" cy="177480"/>
          </a:xfrm>
          <a:prstGeom prst="rect">
            <a:avLst/>
          </a:prstGeom>
        </p:spPr>
      </p:pic>
      <p:cxnSp>
        <p:nvCxnSpPr>
          <p:cNvPr id="10" name="Straight Connector 11"/>
          <p:cNvCxnSpPr>
            <a:cxnSpLocks/>
          </p:cNvCxnSpPr>
          <p:nvPr userDrawn="1"/>
        </p:nvCxnSpPr>
        <p:spPr>
          <a:xfrm>
            <a:off x="5826000" y="1564027"/>
            <a:ext cx="540000" cy="0"/>
          </a:xfrm>
          <a:prstGeom prst="line">
            <a:avLst/>
          </a:prstGeom>
          <a:ln w="38100">
            <a:solidFill>
              <a:srgbClr val="00D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41428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pos="892">
          <p15:clr>
            <a:srgbClr val="FBAE40"/>
          </p15:clr>
        </p15:guide>
        <p15:guide id="2" pos="438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s-E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6485" y="6356350"/>
            <a:ext cx="186122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s-E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245174" y="6375468"/>
            <a:ext cx="77010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DBFF"/>
                </a:solidFill>
              </a:defRPr>
            </a:lvl1pPr>
          </a:lstStyle>
          <a:p>
            <a:fld id="{88CB616A-2EDE-4F93-81C7-BE29C9C217CB}" type="slidenum">
              <a:rPr lang="es-ES" smtClean="0"/>
              <a:pPr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109628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1" r:id="rId1"/>
    <p:sldLayoutId id="2147483755" r:id="rId2"/>
    <p:sldLayoutId id="2147483764" r:id="rId3"/>
    <p:sldLayoutId id="2147483765" r:id="rId4"/>
    <p:sldLayoutId id="2147483746" r:id="rId5"/>
    <p:sldLayoutId id="2147483747" r:id="rId6"/>
    <p:sldLayoutId id="2147483679" r:id="rId7"/>
    <p:sldLayoutId id="2147483756" r:id="rId8"/>
    <p:sldLayoutId id="2147483760" r:id="rId9"/>
    <p:sldLayoutId id="2147483748" r:id="rId10"/>
    <p:sldLayoutId id="2147483758" r:id="rId11"/>
    <p:sldLayoutId id="2147483749" r:id="rId12"/>
    <p:sldLayoutId id="2147483766" r:id="rId13"/>
    <p:sldLayoutId id="2147483750" r:id="rId14"/>
    <p:sldLayoutId id="2147483751" r:id="rId15"/>
    <p:sldLayoutId id="2147483697" r:id="rId16"/>
    <p:sldLayoutId id="2147483763" r:id="rId17"/>
    <p:sldLayoutId id="2147483754" r:id="rId18"/>
    <p:sldLayoutId id="2147483762" r:id="rId19"/>
  </p:sldLayoutIdLst>
  <p:hf hdr="0" dt="0"/>
  <p:txStyles>
    <p:titleStyle>
      <a:lvl1pPr algn="l" defTabSz="1219170" rtl="0" eaLnBrk="1" latinLnBrk="0" hangingPunct="1">
        <a:spcBef>
          <a:spcPct val="0"/>
        </a:spcBef>
        <a:buNone/>
        <a:defRPr sz="5867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1219170" rtl="0" eaLnBrk="1" latinLnBrk="0" hangingPunct="1">
        <a:spcBef>
          <a:spcPct val="20000"/>
        </a:spcBef>
        <a:buFont typeface="Arial" pitchFamily="34" charset="0"/>
        <a:buNone/>
        <a:defRPr sz="2667" kern="1200">
          <a:solidFill>
            <a:schemeClr val="tx1"/>
          </a:solidFill>
          <a:latin typeface="+mn-lt"/>
          <a:ea typeface="Open Sans" panose="020B0606030504020204" pitchFamily="34" charset="0"/>
          <a:cs typeface="Open Sans" panose="020B0606030504020204" pitchFamily="34" charset="0"/>
        </a:defRPr>
      </a:lvl1pPr>
      <a:lvl2pPr marL="609585" indent="0" algn="l" defTabSz="1219170" rtl="0" eaLnBrk="1" latinLnBrk="0" hangingPunct="1">
        <a:spcBef>
          <a:spcPct val="20000"/>
        </a:spcBef>
        <a:buFont typeface="Arial" pitchFamily="34" charset="0"/>
        <a:buNone/>
        <a:defRPr sz="2133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indent="0" algn="l" defTabSz="1219170" rtl="0" eaLnBrk="1" latinLnBrk="0" hangingPunct="1">
        <a:spcBef>
          <a:spcPct val="20000"/>
        </a:spcBef>
        <a:buFont typeface="Arial" pitchFamily="34" charset="0"/>
        <a:buNone/>
        <a:defRPr sz="1867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indent="0" algn="l" defTabSz="1219170" rtl="0" eaLnBrk="1" latinLnBrk="0" hangingPunct="1">
        <a:spcBef>
          <a:spcPct val="20000"/>
        </a:spcBef>
        <a:buFont typeface="Arial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indent="0" algn="l" defTabSz="1219170" rtl="0" eaLnBrk="1" latinLnBrk="0" hangingPunct="1">
        <a:spcBef>
          <a:spcPct val="20000"/>
        </a:spcBef>
        <a:buFont typeface="Arial" pitchFamily="34" charset="0"/>
        <a:buNone/>
        <a:defRPr sz="1333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gif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david-sanz/" TargetMode="External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otnet-architecture/HealthChecks" TargetMode="Externa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otnet-architecture/eShopOnContainers" TargetMode="External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otnet-architecture/eShopOnContainers" TargetMode="External"/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otnet-architecture/eShopOnContainers" TargetMode="External"/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otnet-architecture/eShopOnContainers" TargetMode="External"/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Jon_Postel" TargetMode="External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hyperlink" Target="http://myservice/api/v2.1.2/resources" TargetMode="External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://shop.oreilly.com/product/0636920033158.do" TargetMode="Externa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hyperlink" Target="http://shop.oreilly.com/product/0636920033158.do" TargetMode="External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hyperlink" Target="http://shop.oreilly.com/product/0636920033158.do" TargetMode="External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hyperlink" Target="https://martinfowler.com/bliki/CanaryRelease.html" TargetMode="Externa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hyperlink" Target="http://shop.oreilly.com/product/0636920033158.do" TargetMode="External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S" dirty="0"/>
              <a:t>22.11.2017</a:t>
            </a:r>
          </a:p>
        </p:txBody>
      </p:sp>
      <p:sp>
        <p:nvSpPr>
          <p:cNvPr id="78" name="Title 7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 err="1"/>
              <a:t>Microservices</a:t>
            </a:r>
            <a:r>
              <a:rPr lang="es-ES" b="1" dirty="0"/>
              <a:t> </a:t>
            </a:r>
            <a:r>
              <a:rPr lang="es-ES" b="1" dirty="0" err="1"/>
              <a:t>Architecture</a:t>
            </a:r>
            <a:r>
              <a:rPr lang="es-ES" b="1" dirty="0"/>
              <a:t> MSA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Ramón Tomás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5272215" y="4163934"/>
            <a:ext cx="5865340" cy="584775"/>
          </a:xfrm>
        </p:spPr>
        <p:txBody>
          <a:bodyPr/>
          <a:lstStyle/>
          <a:p>
            <a:r>
              <a:rPr lang="es-ES" dirty="0"/>
              <a:t>MSA </a:t>
            </a:r>
            <a:r>
              <a:rPr lang="es-ES" dirty="0" err="1"/>
              <a:t>overview</a:t>
            </a:r>
            <a:endParaRPr lang="es-E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>
          <a:xfrm>
            <a:off x="5272215" y="5467405"/>
            <a:ext cx="5865340" cy="461665"/>
          </a:xfrm>
        </p:spPr>
        <p:txBody>
          <a:bodyPr/>
          <a:lstStyle/>
          <a:p>
            <a:r>
              <a:rPr lang="es-ES" sz="2400"/>
              <a:t>David Sanz</a:t>
            </a:r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val="42418303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143B7A33-7D5F-4150-8810-BC6922461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8688" y="2955205"/>
            <a:ext cx="4644947" cy="3196532"/>
          </a:xfrm>
        </p:spPr>
        <p:txBody>
          <a:bodyPr/>
          <a:lstStyle/>
          <a:p>
            <a:pPr marL="285750" lvl="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s-ES" dirty="0" err="1">
                <a:solidFill>
                  <a:prstClr val="black"/>
                </a:solidFill>
              </a:rPr>
              <a:t>Sync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communication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from</a:t>
            </a:r>
            <a:r>
              <a:rPr lang="es-ES" dirty="0">
                <a:solidFill>
                  <a:prstClr val="black"/>
                </a:solidFill>
              </a:rPr>
              <a:t> app </a:t>
            </a:r>
            <a:r>
              <a:rPr lang="es-ES" dirty="0" err="1">
                <a:solidFill>
                  <a:prstClr val="black"/>
                </a:solidFill>
              </a:rPr>
              <a:t>to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services</a:t>
            </a:r>
            <a:endParaRPr lang="es-ES" dirty="0">
              <a:solidFill>
                <a:prstClr val="black"/>
              </a:solidFill>
            </a:endParaRPr>
          </a:p>
          <a:p>
            <a:pPr marL="285750" lvl="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s-ES" dirty="0">
                <a:solidFill>
                  <a:prstClr val="black"/>
                </a:solidFill>
              </a:rPr>
              <a:t>Apps &amp; </a:t>
            </a:r>
            <a:r>
              <a:rPr lang="es-ES" dirty="0" err="1">
                <a:solidFill>
                  <a:prstClr val="black"/>
                </a:solidFill>
              </a:rPr>
              <a:t>Services</a:t>
            </a:r>
            <a:r>
              <a:rPr lang="es-ES" dirty="0">
                <a:solidFill>
                  <a:prstClr val="black"/>
                </a:solidFill>
              </a:rPr>
              <a:t> do </a:t>
            </a:r>
            <a:r>
              <a:rPr lang="es-ES" dirty="0" err="1">
                <a:solidFill>
                  <a:prstClr val="black"/>
                </a:solidFill>
              </a:rPr>
              <a:t>not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orchestrate</a:t>
            </a:r>
            <a:endParaRPr lang="es-ES" dirty="0">
              <a:solidFill>
                <a:prstClr val="black"/>
              </a:solidFill>
            </a:endParaRPr>
          </a:p>
          <a:p>
            <a:pPr marL="285750" lvl="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s-ES" dirty="0" err="1">
                <a:solidFill>
                  <a:prstClr val="black"/>
                </a:solidFill>
              </a:rPr>
              <a:t>Microservices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interaction</a:t>
            </a:r>
            <a:r>
              <a:rPr lang="es-ES" dirty="0">
                <a:solidFill>
                  <a:prstClr val="black"/>
                </a:solidFill>
              </a:rPr>
              <a:t> as </a:t>
            </a:r>
            <a:r>
              <a:rPr lang="es-ES" dirty="0" err="1">
                <a:solidFill>
                  <a:prstClr val="black"/>
                </a:solidFill>
              </a:rPr>
              <a:t>an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asynchronous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event-driven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communication</a:t>
            </a:r>
            <a:r>
              <a:rPr lang="es-ES" dirty="0">
                <a:solidFill>
                  <a:prstClr val="black"/>
                </a:solidFill>
              </a:rPr>
              <a:t> (</a:t>
            </a:r>
            <a:r>
              <a:rPr lang="es-ES" b="1" dirty="0" err="1">
                <a:solidFill>
                  <a:prstClr val="black"/>
                </a:solidFill>
              </a:rPr>
              <a:t>choreography</a:t>
            </a:r>
            <a:r>
              <a:rPr lang="es-ES" dirty="0">
                <a:solidFill>
                  <a:prstClr val="black"/>
                </a:solidFill>
              </a:rPr>
              <a:t>)</a:t>
            </a:r>
          </a:p>
          <a:p>
            <a:pPr marL="28575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s-ES" dirty="0" err="1">
                <a:solidFill>
                  <a:prstClr val="black"/>
                </a:solidFill>
              </a:rPr>
              <a:t>Avoid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synchronous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chain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calls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between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services</a:t>
            </a:r>
            <a:endParaRPr lang="es-ES" dirty="0">
              <a:solidFill>
                <a:prstClr val="black"/>
              </a:solidFill>
            </a:endParaRPr>
          </a:p>
          <a:p>
            <a:pPr marL="285750" lvl="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s-ES" dirty="0">
                <a:solidFill>
                  <a:prstClr val="black"/>
                </a:solidFill>
              </a:rPr>
              <a:t>Use </a:t>
            </a:r>
            <a:r>
              <a:rPr lang="es-ES" dirty="0" err="1">
                <a:solidFill>
                  <a:prstClr val="black"/>
                </a:solidFill>
              </a:rPr>
              <a:t>of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message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queues</a:t>
            </a:r>
            <a:r>
              <a:rPr lang="es-ES" dirty="0">
                <a:solidFill>
                  <a:prstClr val="black"/>
                </a:solidFill>
              </a:rPr>
              <a:t>.</a:t>
            </a:r>
          </a:p>
          <a:p>
            <a:pPr marL="285750" lvl="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s-ES" dirty="0" err="1">
                <a:solidFill>
                  <a:prstClr val="black"/>
                </a:solidFill>
              </a:rPr>
              <a:t>Avoid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adding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business</a:t>
            </a:r>
            <a:r>
              <a:rPr lang="es-ES" dirty="0">
                <a:solidFill>
                  <a:prstClr val="black"/>
                </a:solidFill>
              </a:rPr>
              <a:t> rules in </a:t>
            </a:r>
            <a:r>
              <a:rPr lang="es-ES" dirty="0" err="1">
                <a:solidFill>
                  <a:prstClr val="black"/>
                </a:solidFill>
              </a:rPr>
              <a:t>the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queue</a:t>
            </a:r>
            <a:r>
              <a:rPr lang="es-ES" dirty="0">
                <a:solidFill>
                  <a:prstClr val="black"/>
                </a:solidFill>
              </a:rPr>
              <a:t> bus</a:t>
            </a:r>
          </a:p>
          <a:p>
            <a:pPr marL="285750" lvl="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s-ES" dirty="0" err="1">
                <a:solidFill>
                  <a:prstClr val="black"/>
                </a:solidFill>
              </a:rPr>
              <a:t>Idempotency</a:t>
            </a:r>
            <a:endParaRPr lang="es-ES" dirty="0">
              <a:solidFill>
                <a:prstClr val="black"/>
              </a:solidFill>
            </a:endParaRPr>
          </a:p>
          <a:p>
            <a:pPr lvl="0">
              <a:buClr>
                <a:srgbClr val="00D0FF"/>
              </a:buClr>
              <a:buSzPct val="110000"/>
            </a:pPr>
            <a:endParaRPr lang="es-ES" u="sng" dirty="0">
              <a:solidFill>
                <a:prstClr val="black"/>
              </a:solidFill>
            </a:endParaRP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4354A535-69B4-4036-A6A6-F363285E1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Microservices</a:t>
            </a:r>
            <a:r>
              <a:rPr lang="es-ES" dirty="0"/>
              <a:t> </a:t>
            </a:r>
            <a:r>
              <a:rPr lang="es-ES" dirty="0" err="1"/>
              <a:t>Communication</a:t>
            </a:r>
            <a:r>
              <a:rPr lang="es-ES" dirty="0"/>
              <a:t> </a:t>
            </a:r>
            <a:endParaRPr lang="en-US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D8726E8-DB76-4BB9-9BE5-F780FCFED5E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" dirty="0"/>
              <a:t>@</a:t>
            </a:r>
            <a:r>
              <a:rPr lang="es-ES" dirty="0" err="1"/>
              <a:t>plainconcepts</a:t>
            </a:r>
            <a:endParaRPr lang="es-ES" dirty="0"/>
          </a:p>
          <a:p>
            <a:endParaRPr lang="es-E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4CCC3EE-7B3D-471B-94E1-754C8AB92B0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8CB616A-2EDE-4F93-81C7-BE29C9C217CB}" type="slidenum">
              <a:rPr lang="es-ES" smtClean="0"/>
              <a:pPr/>
              <a:t>10</a:t>
            </a:fld>
            <a:endParaRPr lang="es-ES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04123652-41C8-41C7-A5AE-D064B657D0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8440" y="2672079"/>
            <a:ext cx="6086840" cy="3262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7246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CB616A-2EDE-4F93-81C7-BE29C9C217CB}" type="slidenum">
              <a:rPr lang="es-ES" smtClean="0"/>
              <a:pPr/>
              <a:t>11</a:t>
            </a:fld>
            <a:endParaRPr lang="es-E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2. </a:t>
            </a:r>
            <a:r>
              <a:rPr lang="es-ES" dirty="0" err="1"/>
              <a:t>Resilience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200569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143B7A33-7D5F-4150-8810-BC6922461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8688" y="2955205"/>
            <a:ext cx="7213336" cy="3196532"/>
          </a:xfrm>
        </p:spPr>
        <p:txBody>
          <a:bodyPr/>
          <a:lstStyle/>
          <a:p>
            <a:pPr marL="285750" lvl="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s-ES" dirty="0" err="1">
                <a:solidFill>
                  <a:prstClr val="black"/>
                </a:solidFill>
              </a:rPr>
              <a:t>System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fault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tolerant</a:t>
            </a:r>
            <a:endParaRPr lang="es-ES" dirty="0">
              <a:solidFill>
                <a:prstClr val="black"/>
              </a:solidFill>
            </a:endParaRPr>
          </a:p>
          <a:p>
            <a:pPr marL="285750" lvl="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s-ES" dirty="0" err="1">
                <a:solidFill>
                  <a:prstClr val="black"/>
                </a:solidFill>
              </a:rPr>
              <a:t>Services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recovers</a:t>
            </a:r>
            <a:r>
              <a:rPr lang="es-ES" dirty="0">
                <a:solidFill>
                  <a:prstClr val="black"/>
                </a:solidFill>
              </a:rPr>
              <a:t> after a </a:t>
            </a:r>
            <a:r>
              <a:rPr lang="es-ES" dirty="0" err="1">
                <a:solidFill>
                  <a:prstClr val="black"/>
                </a:solidFill>
              </a:rPr>
              <a:t>network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or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service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failure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avoiding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downtime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or</a:t>
            </a:r>
            <a:r>
              <a:rPr lang="es-ES" dirty="0">
                <a:solidFill>
                  <a:prstClr val="black"/>
                </a:solidFill>
              </a:rPr>
              <a:t> data </a:t>
            </a:r>
            <a:r>
              <a:rPr lang="es-ES" dirty="0" err="1">
                <a:solidFill>
                  <a:prstClr val="black"/>
                </a:solidFill>
              </a:rPr>
              <a:t>loss</a:t>
            </a:r>
            <a:endParaRPr lang="es-ES" dirty="0">
              <a:solidFill>
                <a:prstClr val="black"/>
              </a:solidFill>
            </a:endParaRPr>
          </a:p>
          <a:p>
            <a:pPr marL="285750" lvl="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s-ES" dirty="0">
                <a:solidFill>
                  <a:prstClr val="black"/>
                </a:solidFill>
              </a:rPr>
              <a:t>Use </a:t>
            </a:r>
            <a:r>
              <a:rPr lang="es-ES" dirty="0" err="1">
                <a:solidFill>
                  <a:prstClr val="black"/>
                </a:solidFill>
              </a:rPr>
              <a:t>of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asynchronous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communication</a:t>
            </a:r>
            <a:endParaRPr lang="es-ES" dirty="0">
              <a:solidFill>
                <a:prstClr val="black"/>
              </a:solidFill>
            </a:endParaRPr>
          </a:p>
          <a:p>
            <a:pPr marL="285750" lvl="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s-ES" dirty="0">
                <a:solidFill>
                  <a:prstClr val="black"/>
                </a:solidFill>
              </a:rPr>
              <a:t>Use </a:t>
            </a:r>
            <a:r>
              <a:rPr lang="es-ES" dirty="0" err="1">
                <a:solidFill>
                  <a:prstClr val="black"/>
                </a:solidFill>
              </a:rPr>
              <a:t>of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timeouts</a:t>
            </a:r>
            <a:endParaRPr lang="es-ES" dirty="0">
              <a:solidFill>
                <a:prstClr val="black"/>
              </a:solidFill>
            </a:endParaRPr>
          </a:p>
          <a:p>
            <a:pPr marL="285750" lvl="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s-ES" dirty="0">
                <a:solidFill>
                  <a:prstClr val="black"/>
                </a:solidFill>
              </a:rPr>
              <a:t>Use </a:t>
            </a:r>
            <a:r>
              <a:rPr lang="es-ES" dirty="0" err="1">
                <a:solidFill>
                  <a:prstClr val="black"/>
                </a:solidFill>
              </a:rPr>
              <a:t>of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retries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with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exponential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backoff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policies</a:t>
            </a:r>
            <a:endParaRPr lang="es-ES" dirty="0">
              <a:solidFill>
                <a:prstClr val="black"/>
              </a:solidFill>
            </a:endParaRPr>
          </a:p>
          <a:p>
            <a:pPr marL="285750" lvl="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s-ES" dirty="0">
                <a:solidFill>
                  <a:prstClr val="black"/>
                </a:solidFill>
              </a:rPr>
              <a:t>Use </a:t>
            </a:r>
            <a:r>
              <a:rPr lang="es-ES" dirty="0" err="1">
                <a:solidFill>
                  <a:prstClr val="black"/>
                </a:solidFill>
              </a:rPr>
              <a:t>of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b="1" dirty="0" err="1">
                <a:solidFill>
                  <a:prstClr val="black"/>
                </a:solidFill>
              </a:rPr>
              <a:t>Circuit</a:t>
            </a:r>
            <a:r>
              <a:rPr lang="es-ES" b="1" dirty="0">
                <a:solidFill>
                  <a:prstClr val="black"/>
                </a:solidFill>
              </a:rPr>
              <a:t> Breaker </a:t>
            </a:r>
            <a:r>
              <a:rPr lang="es-ES" b="1" dirty="0" err="1">
                <a:solidFill>
                  <a:prstClr val="black"/>
                </a:solidFill>
              </a:rPr>
              <a:t>pattern</a:t>
            </a:r>
            <a:endParaRPr lang="es-ES" b="1" dirty="0">
              <a:solidFill>
                <a:prstClr val="black"/>
              </a:solidFill>
            </a:endParaRPr>
          </a:p>
          <a:p>
            <a:pPr marL="285750" lvl="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s-ES" dirty="0" err="1">
                <a:solidFill>
                  <a:prstClr val="black"/>
                </a:solidFill>
              </a:rPr>
              <a:t>Limit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the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number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of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queued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requests</a:t>
            </a:r>
            <a:endParaRPr lang="es-ES" dirty="0">
              <a:solidFill>
                <a:prstClr val="black"/>
              </a:solidFill>
            </a:endParaRPr>
          </a:p>
          <a:p>
            <a:pPr marL="285750" lvl="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s-ES" dirty="0" err="1">
                <a:solidFill>
                  <a:prstClr val="black"/>
                </a:solidFill>
              </a:rPr>
              <a:t>Health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monitoring</a:t>
            </a:r>
            <a:endParaRPr lang="es-ES" dirty="0">
              <a:solidFill>
                <a:prstClr val="black"/>
              </a:solidFill>
            </a:endParaRPr>
          </a:p>
          <a:p>
            <a:pPr marL="285750" lvl="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endParaRPr lang="es-ES" dirty="0">
              <a:solidFill>
                <a:prstClr val="black"/>
              </a:solidFill>
            </a:endParaRP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4354A535-69B4-4036-A6A6-F363285E1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Design</a:t>
            </a:r>
            <a:r>
              <a:rPr lang="es-ES" dirty="0"/>
              <a:t>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failure</a:t>
            </a:r>
            <a:endParaRPr lang="en-US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D8726E8-DB76-4BB9-9BE5-F780FCFED5E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" dirty="0"/>
              <a:t>@</a:t>
            </a:r>
            <a:r>
              <a:rPr lang="es-ES" dirty="0" err="1"/>
              <a:t>plainconcepts</a:t>
            </a:r>
            <a:endParaRPr lang="es-ES" dirty="0"/>
          </a:p>
          <a:p>
            <a:endParaRPr lang="es-E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4CCC3EE-7B3D-471B-94E1-754C8AB92B0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8CB616A-2EDE-4F93-81C7-BE29C9C217CB}" type="slidenum">
              <a:rPr lang="es-ES" smtClean="0"/>
              <a:pPr/>
              <a:t>12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815643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143B7A33-7D5F-4150-8810-BC6922461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8688" y="2955205"/>
            <a:ext cx="5362124" cy="3196532"/>
          </a:xfrm>
        </p:spPr>
        <p:txBody>
          <a:bodyPr/>
          <a:lstStyle/>
          <a:p>
            <a:pPr marL="285750" lvl="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s-ES" dirty="0" err="1">
                <a:solidFill>
                  <a:prstClr val="black"/>
                </a:solidFill>
              </a:rPr>
              <a:t>Protects</a:t>
            </a:r>
            <a:r>
              <a:rPr lang="es-ES" dirty="0">
                <a:solidFill>
                  <a:prstClr val="black"/>
                </a:solidFill>
              </a:rPr>
              <a:t> a </a:t>
            </a:r>
            <a:r>
              <a:rPr lang="es-ES" dirty="0" err="1">
                <a:solidFill>
                  <a:prstClr val="black"/>
                </a:solidFill>
              </a:rPr>
              <a:t>function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call</a:t>
            </a:r>
            <a:r>
              <a:rPr lang="es-ES" dirty="0">
                <a:solidFill>
                  <a:prstClr val="black"/>
                </a:solidFill>
              </a:rPr>
              <a:t> in a </a:t>
            </a:r>
            <a:r>
              <a:rPr lang="es-ES" dirty="0" err="1">
                <a:solidFill>
                  <a:prstClr val="black"/>
                </a:solidFill>
              </a:rPr>
              <a:t>circuit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broker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objects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which</a:t>
            </a:r>
            <a:r>
              <a:rPr lang="es-ES" dirty="0">
                <a:solidFill>
                  <a:prstClr val="black"/>
                </a:solidFill>
              </a:rPr>
              <a:t> monitores </a:t>
            </a:r>
            <a:r>
              <a:rPr lang="es-ES" dirty="0" err="1">
                <a:solidFill>
                  <a:prstClr val="black"/>
                </a:solidFill>
              </a:rPr>
              <a:t>for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failures</a:t>
            </a:r>
            <a:endParaRPr lang="es-ES" dirty="0">
              <a:solidFill>
                <a:prstClr val="black"/>
              </a:solidFill>
            </a:endParaRPr>
          </a:p>
          <a:p>
            <a:pPr marL="285750" lvl="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s-ES" dirty="0" err="1">
                <a:solidFill>
                  <a:prstClr val="black"/>
                </a:solidFill>
              </a:rPr>
              <a:t>Avoids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overloading</a:t>
            </a:r>
            <a:r>
              <a:rPr lang="es-ES" dirty="0">
                <a:solidFill>
                  <a:prstClr val="black"/>
                </a:solidFill>
              </a:rPr>
              <a:t> a </a:t>
            </a:r>
            <a:r>
              <a:rPr lang="es-ES" dirty="0" err="1">
                <a:solidFill>
                  <a:prstClr val="black"/>
                </a:solidFill>
              </a:rPr>
              <a:t>strugling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service</a:t>
            </a:r>
            <a:endParaRPr lang="es-ES" dirty="0">
              <a:solidFill>
                <a:prstClr val="black"/>
              </a:solidFill>
            </a:endParaRPr>
          </a:p>
          <a:p>
            <a:pPr marL="285750" lvl="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s-ES" dirty="0" err="1">
                <a:solidFill>
                  <a:prstClr val="black"/>
                </a:solidFill>
              </a:rPr>
              <a:t>If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the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number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of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failures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n-US" dirty="0"/>
              <a:t>reach a certain threshold, the circuit changes to </a:t>
            </a:r>
            <a:r>
              <a:rPr lang="en-US" b="1" dirty="0"/>
              <a:t>Open state </a:t>
            </a:r>
            <a:r>
              <a:rPr lang="en-US" dirty="0"/>
              <a:t>and </a:t>
            </a:r>
            <a:r>
              <a:rPr lang="es-ES" dirty="0">
                <a:solidFill>
                  <a:prstClr val="black"/>
                </a:solidFill>
              </a:rPr>
              <a:t>s</a:t>
            </a:r>
            <a:r>
              <a:rPr lang="en-US" dirty="0" err="1">
                <a:solidFill>
                  <a:prstClr val="black"/>
                </a:solidFill>
              </a:rPr>
              <a:t>ubsequent</a:t>
            </a:r>
            <a:r>
              <a:rPr lang="en-US" dirty="0">
                <a:solidFill>
                  <a:prstClr val="black"/>
                </a:solidFill>
              </a:rPr>
              <a:t> requests will fail.</a:t>
            </a:r>
          </a:p>
          <a:p>
            <a:pPr marL="285750" lvl="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s-ES" dirty="0">
                <a:solidFill>
                  <a:prstClr val="black"/>
                </a:solidFill>
              </a:rPr>
              <a:t>A</a:t>
            </a:r>
            <a:r>
              <a:rPr lang="en-US" dirty="0" err="1">
                <a:solidFill>
                  <a:prstClr val="black"/>
                </a:solidFill>
              </a:rPr>
              <a:t>fter</a:t>
            </a:r>
            <a:r>
              <a:rPr lang="en-US" dirty="0">
                <a:solidFill>
                  <a:prstClr val="black"/>
                </a:solidFill>
              </a:rPr>
              <a:t> a timeout the circuit changes to </a:t>
            </a:r>
            <a:r>
              <a:rPr lang="en-US" b="1" dirty="0">
                <a:solidFill>
                  <a:prstClr val="black"/>
                </a:solidFill>
              </a:rPr>
              <a:t>Half-open state </a:t>
            </a:r>
            <a:r>
              <a:rPr lang="en-US" dirty="0">
                <a:solidFill>
                  <a:prstClr val="black"/>
                </a:solidFill>
              </a:rPr>
              <a:t>and makes a trial request.</a:t>
            </a:r>
          </a:p>
          <a:p>
            <a:pPr marL="285750" lvl="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s-ES" dirty="0">
                <a:solidFill>
                  <a:prstClr val="black"/>
                </a:solidFill>
              </a:rPr>
              <a:t>I</a:t>
            </a:r>
            <a:r>
              <a:rPr lang="en-US" dirty="0">
                <a:solidFill>
                  <a:prstClr val="black"/>
                </a:solidFill>
              </a:rPr>
              <a:t>f successful, the circuit changes to </a:t>
            </a:r>
            <a:r>
              <a:rPr lang="en-US" b="1" dirty="0">
                <a:solidFill>
                  <a:prstClr val="black"/>
                </a:solidFill>
              </a:rPr>
              <a:t>Closed state </a:t>
            </a:r>
            <a:r>
              <a:rPr lang="en-US" dirty="0">
                <a:solidFill>
                  <a:prstClr val="black"/>
                </a:solidFill>
              </a:rPr>
              <a:t>and subsequent request will be sent.</a:t>
            </a:r>
          </a:p>
          <a:p>
            <a:pPr marL="285750" lvl="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s-ES" dirty="0">
                <a:solidFill>
                  <a:prstClr val="black"/>
                </a:solidFill>
              </a:rPr>
              <a:t>I</a:t>
            </a:r>
            <a:r>
              <a:rPr lang="en-US" dirty="0">
                <a:solidFill>
                  <a:prstClr val="black"/>
                </a:solidFill>
              </a:rPr>
              <a:t>f not, is changed to </a:t>
            </a:r>
            <a:r>
              <a:rPr lang="en-US" b="1" dirty="0">
                <a:solidFill>
                  <a:prstClr val="black"/>
                </a:solidFill>
              </a:rPr>
              <a:t>Open state </a:t>
            </a:r>
            <a:r>
              <a:rPr lang="en-US" dirty="0">
                <a:solidFill>
                  <a:prstClr val="black"/>
                </a:solidFill>
              </a:rPr>
              <a:t>again.</a:t>
            </a:r>
          </a:p>
          <a:p>
            <a:pPr marL="285750" lvl="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endParaRPr lang="es-ES" dirty="0">
              <a:solidFill>
                <a:prstClr val="black"/>
              </a:solidFill>
            </a:endParaRP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4354A535-69B4-4036-A6A6-F363285E1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Circuit</a:t>
            </a:r>
            <a:r>
              <a:rPr lang="es-ES" dirty="0"/>
              <a:t> Breaker</a:t>
            </a:r>
            <a:br>
              <a:rPr lang="es-ES" dirty="0"/>
            </a:br>
            <a:r>
              <a:rPr lang="es-ES" dirty="0" err="1"/>
              <a:t>Pattern</a:t>
            </a:r>
            <a:endParaRPr lang="en-US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D8726E8-DB76-4BB9-9BE5-F780FCFED5E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" dirty="0"/>
              <a:t>@</a:t>
            </a:r>
            <a:r>
              <a:rPr lang="es-ES" dirty="0" err="1"/>
              <a:t>plainconcepts</a:t>
            </a:r>
            <a:endParaRPr lang="es-ES" dirty="0"/>
          </a:p>
          <a:p>
            <a:endParaRPr lang="es-E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4CCC3EE-7B3D-471B-94E1-754C8AB92B0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8CB616A-2EDE-4F93-81C7-BE29C9C217CB}" type="slidenum">
              <a:rPr lang="es-ES" smtClean="0"/>
              <a:pPr/>
              <a:t>13</a:t>
            </a:fld>
            <a:endParaRPr lang="es-ES" dirty="0"/>
          </a:p>
        </p:txBody>
      </p:sp>
      <p:pic>
        <p:nvPicPr>
          <p:cNvPr id="6" name="Picture 2" descr="Resultado de imagen de circuit breaker pattern microservices">
            <a:extLst>
              <a:ext uri="{FF2B5EF4-FFF2-40B4-BE49-F238E27FC236}">
                <a16:creationId xmlns:a16="http://schemas.microsoft.com/office/drawing/2014/main" id="{B41C2E6E-8520-44D9-A465-C960F83D89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1298" y="3119958"/>
            <a:ext cx="5314950" cy="2867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75323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CB616A-2EDE-4F93-81C7-BE29C9C217CB}" type="slidenum">
              <a:rPr lang="es-ES" smtClean="0"/>
              <a:pPr/>
              <a:t>14</a:t>
            </a:fld>
            <a:endParaRPr lang="es-E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3. </a:t>
            </a:r>
            <a:r>
              <a:rPr lang="es-ES" dirty="0" err="1"/>
              <a:t>Infrastructure</a:t>
            </a:r>
            <a:r>
              <a:rPr lang="es-ES" dirty="0"/>
              <a:t> </a:t>
            </a:r>
            <a:r>
              <a:rPr lang="es-ES" dirty="0" err="1"/>
              <a:t>Automation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368632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143B7A33-7D5F-4150-8810-BC6922461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8688" y="2955205"/>
            <a:ext cx="5066288" cy="3196532"/>
          </a:xfrm>
        </p:spPr>
        <p:txBody>
          <a:bodyPr/>
          <a:lstStyle/>
          <a:p>
            <a:pPr marL="285750" lvl="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s-ES" dirty="0" err="1">
                <a:solidFill>
                  <a:prstClr val="black"/>
                </a:solidFill>
              </a:rPr>
              <a:t>Adopt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DevOps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methodology</a:t>
            </a:r>
            <a:endParaRPr lang="es-ES" dirty="0">
              <a:solidFill>
                <a:prstClr val="black"/>
              </a:solidFill>
            </a:endParaRPr>
          </a:p>
          <a:p>
            <a:pPr marL="28575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s-ES" dirty="0" err="1">
                <a:solidFill>
                  <a:prstClr val="black"/>
                </a:solidFill>
              </a:rPr>
              <a:t>Automated</a:t>
            </a:r>
            <a:r>
              <a:rPr lang="es-ES" dirty="0">
                <a:solidFill>
                  <a:prstClr val="black"/>
                </a:solidFill>
              </a:rPr>
              <a:t> QA and </a:t>
            </a:r>
            <a:r>
              <a:rPr lang="es-ES" dirty="0" err="1">
                <a:solidFill>
                  <a:prstClr val="black"/>
                </a:solidFill>
              </a:rPr>
              <a:t>Deployments</a:t>
            </a:r>
            <a:endParaRPr lang="es-ES" dirty="0">
              <a:solidFill>
                <a:prstClr val="black"/>
              </a:solidFill>
            </a:endParaRPr>
          </a:p>
          <a:p>
            <a:pPr marL="285750" lvl="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s-ES" dirty="0" err="1">
                <a:solidFill>
                  <a:prstClr val="black"/>
                </a:solidFill>
              </a:rPr>
              <a:t>Continous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Integration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Continuous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Deployment</a:t>
            </a:r>
            <a:r>
              <a:rPr lang="es-ES" dirty="0">
                <a:solidFill>
                  <a:prstClr val="black"/>
                </a:solidFill>
              </a:rPr>
              <a:t> (CI/CD)</a:t>
            </a:r>
          </a:p>
          <a:p>
            <a:pPr marL="285750" lvl="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s-ES" dirty="0" err="1">
                <a:solidFill>
                  <a:prstClr val="black"/>
                </a:solidFill>
              </a:rPr>
              <a:t>Faster</a:t>
            </a:r>
            <a:r>
              <a:rPr lang="es-ES" dirty="0">
                <a:solidFill>
                  <a:prstClr val="black"/>
                </a:solidFill>
              </a:rPr>
              <a:t> and </a:t>
            </a:r>
            <a:r>
              <a:rPr lang="es-ES" dirty="0" err="1">
                <a:solidFill>
                  <a:prstClr val="black"/>
                </a:solidFill>
              </a:rPr>
              <a:t>independent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deliveries</a:t>
            </a:r>
            <a:endParaRPr lang="es-ES" dirty="0">
              <a:solidFill>
                <a:prstClr val="black"/>
              </a:solidFill>
            </a:endParaRP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4354A535-69B4-4036-A6A6-F363285E1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Infrastructure</a:t>
            </a:r>
            <a:br>
              <a:rPr lang="es-ES" dirty="0"/>
            </a:br>
            <a:r>
              <a:rPr lang="es-ES" dirty="0" err="1"/>
              <a:t>Automation</a:t>
            </a:r>
            <a:endParaRPr lang="en-US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D8726E8-DB76-4BB9-9BE5-F780FCFED5E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" dirty="0"/>
              <a:t>@</a:t>
            </a:r>
            <a:r>
              <a:rPr lang="es-ES" dirty="0" err="1"/>
              <a:t>plainconcepts</a:t>
            </a:r>
            <a:endParaRPr lang="es-ES" dirty="0"/>
          </a:p>
          <a:p>
            <a:endParaRPr lang="es-E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4CCC3EE-7B3D-471B-94E1-754C8AB92B0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8CB616A-2EDE-4F93-81C7-BE29C9C217CB}" type="slidenum">
              <a:rPr lang="es-ES" smtClean="0"/>
              <a:pPr/>
              <a:t>15</a:t>
            </a:fld>
            <a:endParaRPr lang="es-ES" dirty="0"/>
          </a:p>
        </p:txBody>
      </p:sp>
      <p:pic>
        <p:nvPicPr>
          <p:cNvPr id="1026" name="Picture 2" descr="Resultado de imagen de devops cicd">
            <a:extLst>
              <a:ext uri="{FF2B5EF4-FFF2-40B4-BE49-F238E27FC236}">
                <a16:creationId xmlns:a16="http://schemas.microsoft.com/office/drawing/2014/main" id="{324E31C9-FA4C-455B-A07E-A1BF083FA3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499193"/>
            <a:ext cx="5962650" cy="3419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77978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CB616A-2EDE-4F93-81C7-BE29C9C217CB}" type="slidenum">
              <a:rPr lang="es-ES" smtClean="0"/>
              <a:pPr/>
              <a:t>16</a:t>
            </a:fld>
            <a:endParaRPr lang="es-E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sz="4800" dirty="0"/>
              <a:t>Workshop: adding Circuit Breaker with Polly</a:t>
            </a:r>
          </a:p>
        </p:txBody>
      </p:sp>
    </p:spTree>
    <p:extLst>
      <p:ext uri="{BB962C8B-B14F-4D97-AF65-F5344CB8AC3E}">
        <p14:creationId xmlns:p14="http://schemas.microsoft.com/office/powerpoint/2010/main" val="39059538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CB616A-2EDE-4F93-81C7-BE29C9C217CB}" type="slidenum">
              <a:rPr lang="es-ES" smtClean="0"/>
              <a:pPr/>
              <a:t>17</a:t>
            </a:fld>
            <a:endParaRPr lang="es-E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4. </a:t>
            </a:r>
            <a:r>
              <a:rPr lang="es-ES" dirty="0" err="1"/>
              <a:t>Health</a:t>
            </a:r>
            <a:r>
              <a:rPr lang="es-ES" dirty="0"/>
              <a:t> </a:t>
            </a:r>
            <a:r>
              <a:rPr lang="es-ES" dirty="0" err="1"/>
              <a:t>monitoring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20348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03087A25-92C7-477B-8C1F-FD21314484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We have lots of instances of our services</a:t>
            </a:r>
          </a:p>
          <a:p>
            <a:pPr marL="28575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A service instance can be down for  handling requests but the host be running</a:t>
            </a:r>
          </a:p>
          <a:p>
            <a:pPr marL="28575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We need a way to detect these outages to raise a warning and handle the situation </a:t>
            </a:r>
          </a:p>
          <a:p>
            <a:pPr marL="1276325" lvl="1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prstClr val="black"/>
                </a:solidFill>
                <a:latin typeface="+mj-lt"/>
              </a:rPr>
              <a:t>Move traffic to other instances of the same service</a:t>
            </a:r>
          </a:p>
          <a:p>
            <a:pPr marL="1276325" lvl="1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prstClr val="black"/>
                </a:solidFill>
                <a:latin typeface="+mj-lt"/>
              </a:rPr>
              <a:t>Notify the team</a:t>
            </a:r>
          </a:p>
          <a:p>
            <a:pPr marL="1276325" lvl="1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prstClr val="black"/>
                </a:solidFill>
                <a:latin typeface="+mj-lt"/>
              </a:rPr>
              <a:t>Recycle the service</a:t>
            </a:r>
            <a:endParaRPr lang="es-ES" sz="1600" dirty="0">
              <a:solidFill>
                <a:prstClr val="black"/>
              </a:solidFill>
              <a:latin typeface="+mj-lt"/>
            </a:endParaRP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94DB68BB-334E-43E2-A57C-4810B1615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situation</a:t>
            </a:r>
            <a:endParaRPr lang="es-ES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FB15C30F-D595-43A3-9F5F-6F52B6FE27E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s-ES" dirty="0"/>
              <a:t>@</a:t>
            </a:r>
            <a:r>
              <a:rPr lang="es-ES" dirty="0" err="1"/>
              <a:t>plainconcepts</a:t>
            </a:r>
            <a:endParaRPr lang="es-E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200" b="0" i="0" u="none" strike="noStrike" kern="1200" cap="none" spc="0" normalizeH="0" baseline="0" noProof="0" dirty="0">
              <a:ln>
                <a:noFill/>
              </a:ln>
              <a:solidFill>
                <a:srgbClr val="00D0FF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AF4CEFA4-003E-47A2-9D60-990FD178452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8CB616A-2EDE-4F93-81C7-BE29C9C217CB}" type="slidenum">
              <a:rPr kumimoji="0" lang="es-E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s-E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509137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12A21C4-6520-4623-937A-1C4274CD5A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It is the group of operations and activities related to provide the near-real-time information about the containers and microservices.</a:t>
            </a:r>
          </a:p>
          <a:p>
            <a:pPr marL="28575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Health monitoring is different from diagnostics:</a:t>
            </a:r>
          </a:p>
          <a:p>
            <a:pPr marL="1276325" lvl="1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prstClr val="black"/>
                </a:solidFill>
                <a:latin typeface="+mj-lt"/>
              </a:rPr>
              <a:t>Diagnostics is about tracking and measuring data</a:t>
            </a:r>
          </a:p>
          <a:p>
            <a:pPr marL="1276325" lvl="1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prstClr val="black"/>
                </a:solidFill>
                <a:latin typeface="+mj-lt"/>
              </a:rPr>
              <a:t>Health monitoring is about the state of a service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C5FCB65-9EA9-41A2-8437-0B3A2FF1E1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Health monitoring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0B9DE0-24F6-4D07-97FE-36F49B312F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s-ES" dirty="0"/>
              <a:t>@</a:t>
            </a:r>
            <a:r>
              <a:rPr lang="es-ES" dirty="0" err="1"/>
              <a:t>plainconcepts</a:t>
            </a:r>
            <a:endParaRPr lang="es-E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200" b="0" i="0" u="sng" strike="noStrike" kern="1200" cap="none" spc="0" normalizeH="0" baseline="0" noProof="0" dirty="0">
              <a:ln>
                <a:noFill/>
              </a:ln>
              <a:solidFill>
                <a:srgbClr val="00D0FF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41FA88-2554-4B50-82B0-7FCD6110FC3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8CB616A-2EDE-4F93-81C7-BE29C9C217CB}" type="slidenum">
              <a:rPr kumimoji="0" lang="es-E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s-E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619256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6A0E08A-B20C-4B35-A17F-CFFE6C3AC20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" dirty="0"/>
              <a:t>@</a:t>
            </a:r>
            <a:r>
              <a:rPr lang="es-ES" dirty="0" err="1"/>
              <a:t>plainconcepts</a:t>
            </a:r>
            <a:endParaRPr lang="es-E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AA858F-8E6B-45EF-8FB8-98AF1EE9F7F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8CB616A-2EDE-4F93-81C7-BE29C9C217CB}" type="slidenum">
              <a:rPr lang="es-ES" smtClean="0"/>
              <a:pPr/>
              <a:t>2</a:t>
            </a:fld>
            <a:endParaRPr lang="es-E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0ED324-4406-419B-BE10-00C6EADC40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ca-ES" dirty="0"/>
              <a:t>Full-</a:t>
            </a:r>
            <a:r>
              <a:rPr lang="ca-ES" dirty="0" err="1"/>
              <a:t>stack</a:t>
            </a:r>
            <a:r>
              <a:rPr lang="ca-ES" dirty="0"/>
              <a:t> </a:t>
            </a:r>
            <a:r>
              <a:rPr lang="ca-ES" dirty="0" err="1"/>
              <a:t>developer</a:t>
            </a:r>
            <a:endParaRPr lang="ca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a-ES" dirty="0"/>
              <a:t>Expert in .NET &amp; </a:t>
            </a:r>
            <a:r>
              <a:rPr lang="ca-ES" dirty="0" err="1"/>
              <a:t>Cloud</a:t>
            </a:r>
            <a:r>
              <a:rPr lang="ca-ES" dirty="0"/>
              <a:t> </a:t>
            </a:r>
            <a:r>
              <a:rPr lang="ca-ES" dirty="0" err="1"/>
              <a:t>solutions</a:t>
            </a:r>
            <a:endParaRPr lang="ca-ES" dirty="0"/>
          </a:p>
          <a:p>
            <a:endParaRPr lang="ca-ES" dirty="0"/>
          </a:p>
          <a:p>
            <a:endParaRPr lang="ca-ES" dirty="0"/>
          </a:p>
          <a:p>
            <a:endParaRPr lang="ca-ES" dirty="0"/>
          </a:p>
          <a:p>
            <a:endParaRPr lang="ca-ES" dirty="0"/>
          </a:p>
          <a:p>
            <a:r>
              <a:rPr lang="ca-ES" dirty="0"/>
              <a:t>rtomas@plainconcepts.com</a:t>
            </a:r>
          </a:p>
          <a:p>
            <a:endParaRPr lang="ca-E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5368923-59E7-4B82-8E98-9F1794B2E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/>
              <a:t>Ramón Tomás	</a:t>
            </a:r>
          </a:p>
        </p:txBody>
      </p:sp>
      <p:pic>
        <p:nvPicPr>
          <p:cNvPr id="14" name="Marcador de posición de imagen 13">
            <a:extLst>
              <a:ext uri="{FF2B5EF4-FFF2-40B4-BE49-F238E27FC236}">
                <a16:creationId xmlns:a16="http://schemas.microsoft.com/office/drawing/2014/main" id="{988694CE-5C6F-43E7-8036-ECE681D30A96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96" r="11196"/>
          <a:stretch>
            <a:fillRect/>
          </a:stretch>
        </p:blipFill>
        <p:spPr/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16A4EE5-3924-4572-98B8-90FC9D0858A7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/>
              <a:t>Software developer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/>
              <a:t>Scrum Master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/>
              <a:t>Experience in pharma diagnostics, homeland security and travel industries</a:t>
            </a:r>
          </a:p>
          <a:p>
            <a:endParaRPr lang="en-US" noProof="0" dirty="0">
              <a:hlinkClick r:id="rId3"/>
            </a:endParaRPr>
          </a:p>
          <a:p>
            <a:r>
              <a:rPr lang="en-US" noProof="0" dirty="0">
                <a:hlinkClick r:id="rId3"/>
              </a:rPr>
              <a:t>https://www.linkedin.com/in/david-sanz/</a:t>
            </a:r>
            <a:endParaRPr lang="en-US" noProof="0" dirty="0"/>
          </a:p>
          <a:p>
            <a:r>
              <a:rPr lang="en-US" noProof="0" dirty="0"/>
              <a:t>dsanz@plainconcepts.com</a:t>
            </a:r>
          </a:p>
          <a:p>
            <a:endParaRPr lang="en-US" noProof="0" dirty="0"/>
          </a:p>
        </p:txBody>
      </p:sp>
      <p:pic>
        <p:nvPicPr>
          <p:cNvPr id="15" name="Picture Placeholder 14" descr="A person standing in front of a window&#10;&#10;Description generated with very high confidence">
            <a:extLst>
              <a:ext uri="{FF2B5EF4-FFF2-40B4-BE49-F238E27FC236}">
                <a16:creationId xmlns:a16="http://schemas.microsoft.com/office/drawing/2014/main" id="{7058C705-BA86-49F2-B63D-56E698AC7CE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16" r="23016"/>
          <a:stretch>
            <a:fillRect/>
          </a:stretch>
        </p:blipFill>
        <p:spPr/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B39D2AC-52DD-4A3C-91A1-344E5D8295C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noProof="0" dirty="0"/>
              <a:t>David Sanz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89DEF0A-B492-4B05-8960-954591D2BF7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noProof="0" dirty="0"/>
              <a:t>Consultant	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2C7B3BA-6AAB-4C28-B450-5BC6E2148DA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noProof="0" dirty="0"/>
              <a:t>Software </a:t>
            </a:r>
            <a:r>
              <a:rPr lang="en-US" u="sng" noProof="0" dirty="0"/>
              <a:t>Developme</a:t>
            </a:r>
            <a:r>
              <a:rPr lang="en-US" noProof="0" dirty="0"/>
              <a:t>nt Engineer	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383E7C99-6063-405A-BEC5-F0C629DF1D4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0" dirty="0"/>
              <a:t>@</a:t>
            </a:r>
            <a:r>
              <a:rPr lang="en-US" noProof="0" dirty="0" err="1"/>
              <a:t>dsrodenas</a:t>
            </a:r>
            <a:r>
              <a:rPr lang="en-US" noProof="0" dirty="0"/>
              <a:t> (twitter)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C394C0F9-8CE5-4EFE-9114-CCCD3FCF886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noProof="0" dirty="0"/>
              <a:t>@ramon_tomas84 (twitter)</a:t>
            </a:r>
          </a:p>
        </p:txBody>
      </p:sp>
    </p:spTree>
    <p:extLst>
      <p:ext uri="{BB962C8B-B14F-4D97-AF65-F5344CB8AC3E}">
        <p14:creationId xmlns:p14="http://schemas.microsoft.com/office/powerpoint/2010/main" val="16480175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12A21C4-6520-4623-937A-1C4274CD5A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There are programs that automatize the management of our microservices when they are containerized.</a:t>
            </a:r>
          </a:p>
          <a:p>
            <a:pPr marL="28575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dirty="0"/>
              <a:t>Container managers</a:t>
            </a:r>
            <a:r>
              <a:rPr lang="en-US" dirty="0">
                <a:solidFill>
                  <a:prstClr val="black"/>
                </a:solidFill>
              </a:rPr>
              <a:t> (Kubernetes, Service Fabric, Swarm…) have health monitoring as a built-in feature. They notify when an instance fails and can take actions automatically.</a:t>
            </a:r>
          </a:p>
          <a:p>
            <a:pPr marL="28575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Kubernetes has two kinds of health check, in addition to the detection of application terminated:</a:t>
            </a:r>
          </a:p>
          <a:p>
            <a:pPr marL="1276325" lvl="1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prstClr val="black"/>
                </a:solidFill>
                <a:latin typeface="+mj-lt"/>
              </a:rPr>
              <a:t>Liveness probes: </a:t>
            </a:r>
            <a:r>
              <a:rPr lang="en-US" sz="1600" dirty="0">
                <a:solidFill>
                  <a:prstClr val="black"/>
                </a:solidFill>
                <a:latin typeface="+mj-lt"/>
              </a:rPr>
              <a:t>checks if the application is up and running. Case where application is crashed or deadlocked but not terminated. HTTP call serves to probe it is ok.</a:t>
            </a:r>
          </a:p>
          <a:p>
            <a:pPr marL="1276325" lvl="1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prstClr val="black"/>
                </a:solidFill>
                <a:latin typeface="+mj-lt"/>
              </a:rPr>
              <a:t>If detected Liveness fail, pod is restarted.</a:t>
            </a:r>
          </a:p>
          <a:p>
            <a:pPr marL="1276325" lvl="1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prstClr val="black"/>
                </a:solidFill>
                <a:latin typeface="+mj-lt"/>
              </a:rPr>
              <a:t>Readiness probes:</a:t>
            </a:r>
            <a:r>
              <a:rPr lang="en-US" sz="1600" b="1" u="sng" dirty="0">
                <a:solidFill>
                  <a:prstClr val="black"/>
                </a:solidFill>
                <a:latin typeface="+mj-lt"/>
              </a:rPr>
              <a:t> </a:t>
            </a:r>
            <a:r>
              <a:rPr lang="en-US" sz="1600" dirty="0">
                <a:solidFill>
                  <a:prstClr val="black"/>
                </a:solidFill>
                <a:latin typeface="+mj-lt"/>
              </a:rPr>
              <a:t>checks if the application is ready to serve traffic. It implies that all the dependencies (database, other services) are up and running. It can happen when starting pod, updating, etc.</a:t>
            </a:r>
          </a:p>
          <a:p>
            <a:pPr marL="1276325" lvl="1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prstClr val="black"/>
                </a:solidFill>
                <a:latin typeface="+mj-lt"/>
              </a:rPr>
              <a:t>Traffic will not be sent until the application is ready</a:t>
            </a:r>
          </a:p>
          <a:p>
            <a:pPr marL="1276325" lvl="1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endParaRPr lang="en-US" sz="1600" dirty="0">
              <a:solidFill>
                <a:prstClr val="black"/>
              </a:solidFill>
              <a:latin typeface="+mj-lt"/>
            </a:endParaRPr>
          </a:p>
          <a:p>
            <a:pPr marL="1276325" lvl="1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endParaRPr lang="en-US" sz="1600" dirty="0">
              <a:solidFill>
                <a:prstClr val="black"/>
              </a:solidFill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C5FCB65-9EA9-41A2-8437-0B3A2FF1E1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 managers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0B9DE0-24F6-4D07-97FE-36F49B312F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s-ES" dirty="0"/>
              <a:t>@</a:t>
            </a:r>
            <a:r>
              <a:rPr lang="es-ES" dirty="0" err="1"/>
              <a:t>plainconcepts</a:t>
            </a:r>
            <a:endParaRPr lang="es-E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200" b="0" i="0" u="sng" strike="noStrike" kern="1200" cap="none" spc="0" normalizeH="0" baseline="0" noProof="0" dirty="0">
              <a:ln>
                <a:noFill/>
              </a:ln>
              <a:solidFill>
                <a:srgbClr val="00D0FF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41FA88-2554-4B50-82B0-7FCD6110FC3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8CB616A-2EDE-4F93-81C7-BE29C9C217CB}" type="slidenum">
              <a:rPr kumimoji="0" lang="es-E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s-E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937082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D12DCA51-8FCA-4BE3-84AF-F43C68E5C7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65942" y="3255264"/>
            <a:ext cx="5339829" cy="2942337"/>
          </a:xfrm>
        </p:spPr>
        <p:txBody>
          <a:bodyPr/>
          <a:lstStyle/>
          <a:p>
            <a:pPr marL="28575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Docker already provided status about the containers (Running, Exited, Paused…), but not really about the apps running inside the container</a:t>
            </a:r>
          </a:p>
          <a:p>
            <a:pPr marL="28575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Since Docker version 1.12 and for Cocker compose v 2.1, it provides a health check system for the apps</a:t>
            </a:r>
          </a:p>
          <a:p>
            <a:pPr marL="28575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You can configure several checks to indicate if the application is healthy</a:t>
            </a:r>
          </a:p>
          <a:p>
            <a:endParaRPr lang="es-ES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CFEE2D44-9D9C-4055-9686-4255277E2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</a:t>
            </a:r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4F1A4E6-0774-4ABE-B5CC-8F6E400BBE1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8CB616A-2EDE-4F93-81C7-BE29C9C217CB}" type="slidenum">
              <a:rPr kumimoji="0" lang="es-E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s-E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F31F2A42-695C-4226-8FC8-66568CBC3D0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lvl="1">
              <a:buClr>
                <a:srgbClr val="00D0FF"/>
              </a:buClr>
              <a:buSzPct val="110000"/>
            </a:pPr>
            <a:endParaRPr lang="en-US" dirty="0"/>
          </a:p>
          <a:p>
            <a:pPr lvl="1">
              <a:buClr>
                <a:srgbClr val="00D0FF"/>
              </a:buClr>
              <a:buSzPct val="110000"/>
            </a:pPr>
            <a:endParaRPr lang="en-US" dirty="0"/>
          </a:p>
          <a:p>
            <a:pPr lvl="1">
              <a:buClr>
                <a:srgbClr val="00D0FF"/>
              </a:buClr>
              <a:buSzPct val="110000"/>
            </a:pPr>
            <a:endParaRPr lang="en-US" dirty="0"/>
          </a:p>
          <a:p>
            <a:pPr lvl="1">
              <a:buClr>
                <a:srgbClr val="00D0FF"/>
              </a:buClr>
              <a:buSzPct val="110000"/>
            </a:pPr>
            <a:endParaRPr lang="en-US" dirty="0"/>
          </a:p>
          <a:p>
            <a:pPr lvl="1">
              <a:buClr>
                <a:srgbClr val="00D0FF"/>
              </a:buClr>
              <a:buSzPct val="110000"/>
            </a:pPr>
            <a:r>
              <a:rPr lang="en-US" dirty="0"/>
              <a:t># Test html</a:t>
            </a:r>
          </a:p>
          <a:p>
            <a:pPr lvl="1">
              <a:buClr>
                <a:srgbClr val="00D0FF"/>
              </a:buClr>
              <a:buSzPct val="110000"/>
            </a:pPr>
            <a:r>
              <a:rPr lang="en-US" dirty="0" err="1"/>
              <a:t>healthcheck</a:t>
            </a:r>
            <a:r>
              <a:rPr lang="en-US" dirty="0"/>
              <a:t>:</a:t>
            </a:r>
          </a:p>
          <a:p>
            <a:pPr lvl="1">
              <a:buClr>
                <a:srgbClr val="00D0FF"/>
              </a:buClr>
              <a:buSzPct val="110000"/>
            </a:pPr>
            <a:r>
              <a:rPr lang="en-US" dirty="0"/>
              <a:t>  test: ["CMD", "curl", "-f", "http://localhost"]</a:t>
            </a:r>
          </a:p>
          <a:p>
            <a:pPr lvl="1">
              <a:buClr>
                <a:srgbClr val="00D0FF"/>
              </a:buClr>
              <a:buSzPct val="110000"/>
            </a:pPr>
            <a:r>
              <a:rPr lang="en-US" dirty="0"/>
              <a:t>  interval: 1m30s</a:t>
            </a:r>
          </a:p>
          <a:p>
            <a:pPr lvl="1">
              <a:buClr>
                <a:srgbClr val="00D0FF"/>
              </a:buClr>
              <a:buSzPct val="110000"/>
            </a:pPr>
            <a:r>
              <a:rPr lang="en-US" dirty="0"/>
              <a:t>  timeout: 10s</a:t>
            </a:r>
          </a:p>
          <a:p>
            <a:pPr lvl="1">
              <a:buClr>
                <a:srgbClr val="00D0FF"/>
              </a:buClr>
              <a:buSzPct val="110000"/>
            </a:pPr>
            <a:r>
              <a:rPr lang="en-US" dirty="0"/>
              <a:t>  retries: 3</a:t>
            </a:r>
          </a:p>
          <a:p>
            <a:pPr lvl="1">
              <a:buClr>
                <a:srgbClr val="00D0FF"/>
              </a:buClr>
              <a:buSzPct val="110000"/>
            </a:pPr>
            <a:r>
              <a:rPr lang="en-US" dirty="0"/>
              <a:t>  </a:t>
            </a:r>
            <a:r>
              <a:rPr lang="en-US" dirty="0" err="1"/>
              <a:t>start_period</a:t>
            </a:r>
            <a:r>
              <a:rPr lang="en-US" dirty="0"/>
              <a:t>: 40s</a:t>
            </a:r>
          </a:p>
          <a:p>
            <a:endParaRPr lang="es-ES" dirty="0"/>
          </a:p>
        </p:txBody>
      </p:sp>
      <p:sp>
        <p:nvSpPr>
          <p:cNvPr id="7" name="Marcador de pie de página 6">
            <a:extLst>
              <a:ext uri="{FF2B5EF4-FFF2-40B4-BE49-F238E27FC236}">
                <a16:creationId xmlns:a16="http://schemas.microsoft.com/office/drawing/2014/main" id="{476D4961-7428-47DA-B4A1-9561AE0CB8E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lvl="0">
              <a:defRPr/>
            </a:pPr>
            <a:r>
              <a:rPr lang="es-ES" dirty="0"/>
              <a:t>@</a:t>
            </a:r>
            <a:r>
              <a:rPr lang="es-ES" dirty="0" err="1"/>
              <a:t>plainconcepts</a:t>
            </a:r>
            <a:endParaRPr kumimoji="0" lang="es-ES" sz="1200" b="0" i="0" u="none" strike="noStrike" kern="1200" cap="none" spc="0" normalizeH="0" baseline="0" noProof="0" dirty="0">
              <a:ln>
                <a:noFill/>
              </a:ln>
              <a:solidFill>
                <a:srgbClr val="00D0FF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782748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12A21C4-6520-4623-937A-1C4274CD5A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Another example with database</a:t>
            </a:r>
            <a:endParaRPr lang="en-US" sz="1600" dirty="0">
              <a:solidFill>
                <a:prstClr val="black"/>
              </a:solidFill>
              <a:latin typeface="+mj-lt"/>
            </a:endParaRPr>
          </a:p>
          <a:p>
            <a:pPr marL="1276325" lvl="1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endParaRPr lang="en-US" sz="1600" dirty="0">
              <a:solidFill>
                <a:prstClr val="black"/>
              </a:solidFill>
              <a:latin typeface="+mj-lt"/>
            </a:endParaRPr>
          </a:p>
          <a:p>
            <a:pPr marL="1276325" lvl="1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endParaRPr lang="en-US" sz="1600" dirty="0">
              <a:solidFill>
                <a:prstClr val="black"/>
              </a:solidFill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C5FCB65-9EA9-41A2-8437-0B3A2FF1E1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0B9DE0-24F6-4D07-97FE-36F49B312F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s-ES" dirty="0"/>
              <a:t>@</a:t>
            </a:r>
            <a:r>
              <a:rPr lang="es-ES" dirty="0" err="1"/>
              <a:t>plainconcepts</a:t>
            </a:r>
            <a:endParaRPr lang="es-E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200" b="0" i="0" u="sng" strike="noStrike" kern="1200" cap="none" spc="0" normalizeH="0" baseline="0" noProof="0" dirty="0">
              <a:ln>
                <a:noFill/>
              </a:ln>
              <a:solidFill>
                <a:srgbClr val="00D0FF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41FA88-2554-4B50-82B0-7FCD6110FC3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8CB616A-2EDE-4F93-81C7-BE29C9C217CB}" type="slidenum">
              <a:rPr kumimoji="0" lang="es-E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s-E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03FC322A-49C3-4F9A-A5D2-B339574C86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5" y="4745635"/>
            <a:ext cx="12192000" cy="815064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EFFF1CB3-699E-457A-AC58-DD401DAE71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2650" y="2371725"/>
            <a:ext cx="7886700" cy="2114550"/>
          </a:xfrm>
          <a:prstGeom prst="rect">
            <a:avLst/>
          </a:prstGeom>
        </p:spPr>
      </p:pic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7E1A07E6-AC44-412F-8E23-9F929E582019}"/>
              </a:ext>
            </a:extLst>
          </p:cNvPr>
          <p:cNvCxnSpPr/>
          <p:nvPr/>
        </p:nvCxnSpPr>
        <p:spPr>
          <a:xfrm>
            <a:off x="6915150" y="5353050"/>
            <a:ext cx="508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05576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12A21C4-6520-4623-937A-1C4274CD5A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965" y="1764000"/>
            <a:ext cx="9720471" cy="4320000"/>
          </a:xfrm>
        </p:spPr>
        <p:txBody>
          <a:bodyPr/>
          <a:lstStyle/>
          <a:p>
            <a:pPr marL="28575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For custom health checks there exist libraries to add code to our services</a:t>
            </a:r>
          </a:p>
          <a:p>
            <a:pPr marL="28575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For ASP.NET Core we can use </a:t>
            </a:r>
            <a:r>
              <a:rPr lang="en-US" dirty="0" err="1">
                <a:solidFill>
                  <a:prstClr val="black"/>
                </a:solidFill>
                <a:hlinkClick r:id="rId2"/>
              </a:rPr>
              <a:t>HealthChecks</a:t>
            </a:r>
            <a:r>
              <a:rPr lang="en-US" dirty="0">
                <a:solidFill>
                  <a:prstClr val="black"/>
                </a:solidFill>
              </a:rPr>
              <a:t> from the ASP.NET team. You can download the NuGet package </a:t>
            </a:r>
            <a:r>
              <a:rPr lang="en-US" dirty="0" err="1">
                <a:solidFill>
                  <a:prstClr val="black"/>
                </a:solidFill>
              </a:rPr>
              <a:t>Microsoft.AspNetCore.HealthChecks</a:t>
            </a:r>
            <a:endParaRPr lang="en-US" dirty="0">
              <a:solidFill>
                <a:prstClr val="black"/>
              </a:solidFill>
            </a:endParaRPr>
          </a:p>
          <a:p>
            <a:pPr marL="28575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It allows several kind of checks, and it is extensible for custom cases.</a:t>
            </a:r>
          </a:p>
          <a:p>
            <a:pPr>
              <a:buClr>
                <a:srgbClr val="00D0FF"/>
              </a:buClr>
              <a:buSzPct val="110000"/>
            </a:pPr>
            <a:endParaRPr lang="en-US" sz="1600" dirty="0">
              <a:solidFill>
                <a:prstClr val="black"/>
              </a:solidFill>
              <a:latin typeface="+mj-lt"/>
            </a:endParaRPr>
          </a:p>
          <a:p>
            <a:pPr marL="1276325" lvl="1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endParaRPr lang="en-US" sz="1600" dirty="0">
              <a:solidFill>
                <a:prstClr val="black"/>
              </a:solidFill>
              <a:latin typeface="+mj-lt"/>
            </a:endParaRPr>
          </a:p>
          <a:p>
            <a:pPr marL="1276325" lvl="1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endParaRPr lang="en-US" sz="1600" dirty="0">
              <a:solidFill>
                <a:prstClr val="black"/>
              </a:solidFill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C5FCB65-9EA9-41A2-8437-0B3A2FF1E1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ASP.NET Core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0B9DE0-24F6-4D07-97FE-36F49B312F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s-ES" dirty="0"/>
              <a:t>@</a:t>
            </a:r>
            <a:r>
              <a:rPr lang="es-ES" dirty="0" err="1"/>
              <a:t>plainconcepts</a:t>
            </a:r>
            <a:endParaRPr lang="es-E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200" b="0" i="0" u="sng" strike="noStrike" kern="1200" cap="none" spc="0" normalizeH="0" baseline="0" noProof="0" dirty="0">
              <a:ln>
                <a:noFill/>
              </a:ln>
              <a:solidFill>
                <a:srgbClr val="00D0FF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41FA88-2554-4B50-82B0-7FCD6110FC3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8CB616A-2EDE-4F93-81C7-BE29C9C217CB}" type="slidenum">
              <a:rPr kumimoji="0" lang="es-E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s-E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845304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DC21440B-7100-4D13-9AC8-A5EAA8DEFA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At Startup </a:t>
            </a:r>
            <a:r>
              <a:rPr lang="es-ES" dirty="0" err="1"/>
              <a:t>class</a:t>
            </a:r>
            <a:r>
              <a:rPr lang="es-ES" dirty="0"/>
              <a:t>, </a:t>
            </a:r>
            <a:r>
              <a:rPr lang="es-ES" dirty="0" err="1"/>
              <a:t>when</a:t>
            </a:r>
            <a:r>
              <a:rPr lang="es-ES" dirty="0"/>
              <a:t> </a:t>
            </a:r>
            <a:r>
              <a:rPr lang="es-ES" dirty="0" err="1"/>
              <a:t>configuring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services</a:t>
            </a:r>
            <a:endParaRPr lang="es-ES" dirty="0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366B15AF-E401-4629-86DD-A62C6C9CD26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8CB616A-2EDE-4F93-81C7-BE29C9C217CB}" type="slidenum">
              <a:rPr kumimoji="0" lang="es-E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s-E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5A4FDDC-5608-434B-B899-F0F11012F70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s-ES" dirty="0" err="1">
                <a:solidFill>
                  <a:schemeClr val="accent3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public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ES" dirty="0" err="1">
                <a:latin typeface="Consolas" panose="020B0609020204030204" pitchFamily="49" charset="0"/>
              </a:rPr>
              <a:t>IServiceProvider</a:t>
            </a:r>
            <a:r>
              <a:rPr lang="es-ES" dirty="0">
                <a:latin typeface="Consolas" panose="020B0609020204030204" pitchFamily="49" charset="0"/>
              </a:rPr>
              <a:t> </a:t>
            </a:r>
            <a:r>
              <a:rPr lang="es-ES" dirty="0" err="1">
                <a:latin typeface="Consolas" panose="020B0609020204030204" pitchFamily="49" charset="0"/>
              </a:rPr>
              <a:t>ConfigureServices</a:t>
            </a:r>
            <a:r>
              <a:rPr lang="es-ES" dirty="0">
                <a:latin typeface="Consolas" panose="020B0609020204030204" pitchFamily="49" charset="0"/>
              </a:rPr>
              <a:t>(</a:t>
            </a:r>
            <a:r>
              <a:rPr lang="es-ES" dirty="0" err="1">
                <a:latin typeface="Consolas" panose="020B0609020204030204" pitchFamily="49" charset="0"/>
              </a:rPr>
              <a:t>IServiceCollection</a:t>
            </a:r>
            <a:r>
              <a:rPr lang="es-ES" dirty="0">
                <a:latin typeface="Consolas" panose="020B0609020204030204" pitchFamily="49" charset="0"/>
              </a:rPr>
              <a:t> </a:t>
            </a:r>
            <a:r>
              <a:rPr lang="es-ES" dirty="0" err="1">
                <a:latin typeface="Consolas" panose="020B0609020204030204" pitchFamily="49" charset="0"/>
              </a:rPr>
              <a:t>services</a:t>
            </a:r>
            <a:r>
              <a:rPr lang="es-ES" dirty="0">
                <a:latin typeface="Consolas" panose="020B0609020204030204" pitchFamily="49" charset="0"/>
              </a:rPr>
              <a:t>)</a:t>
            </a:r>
          </a:p>
          <a:p>
            <a:r>
              <a:rPr lang="es-ES" dirty="0">
                <a:latin typeface="Consolas" panose="020B0609020204030204" pitchFamily="49" charset="0"/>
              </a:rPr>
              <a:t>{</a:t>
            </a:r>
          </a:p>
          <a:p>
            <a:r>
              <a:rPr lang="es-ES" dirty="0">
                <a:solidFill>
                  <a:srgbClr val="008000"/>
                </a:solidFill>
                <a:latin typeface="Consolas" panose="020B0609020204030204" pitchFamily="49" charset="0"/>
              </a:rPr>
              <a:t>    // </a:t>
            </a:r>
            <a:r>
              <a:rPr lang="es-ES" dirty="0" err="1">
                <a:solidFill>
                  <a:srgbClr val="008000"/>
                </a:solidFill>
                <a:latin typeface="Consolas" panose="020B0609020204030204" pitchFamily="49" charset="0"/>
              </a:rPr>
              <a:t>Add</a:t>
            </a:r>
            <a:r>
              <a:rPr lang="es-ES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es-ES" dirty="0" err="1">
                <a:solidFill>
                  <a:srgbClr val="008000"/>
                </a:solidFill>
                <a:latin typeface="Consolas" panose="020B0609020204030204" pitchFamily="49" charset="0"/>
              </a:rPr>
              <a:t>HealthChecks</a:t>
            </a:r>
            <a:r>
              <a:rPr lang="es-ES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es-ES" dirty="0" err="1">
                <a:solidFill>
                  <a:srgbClr val="008000"/>
                </a:solidFill>
                <a:latin typeface="Consolas" panose="020B0609020204030204" pitchFamily="49" charset="0"/>
              </a:rPr>
              <a:t>for</a:t>
            </a:r>
            <a:r>
              <a:rPr lang="es-ES" dirty="0">
                <a:solidFill>
                  <a:srgbClr val="008000"/>
                </a:solidFill>
                <a:latin typeface="Consolas" panose="020B0609020204030204" pitchFamily="49" charset="0"/>
              </a:rPr>
              <a:t> SQL server and </a:t>
            </a:r>
            <a:r>
              <a:rPr lang="es-ES" dirty="0" err="1">
                <a:solidFill>
                  <a:srgbClr val="008000"/>
                </a:solidFill>
                <a:latin typeface="Consolas" panose="020B0609020204030204" pitchFamily="49" charset="0"/>
              </a:rPr>
              <a:t>for</a:t>
            </a:r>
            <a:r>
              <a:rPr lang="es-ES" dirty="0">
                <a:solidFill>
                  <a:srgbClr val="008000"/>
                </a:solidFill>
                <a:latin typeface="Consolas" panose="020B0609020204030204" pitchFamily="49" charset="0"/>
              </a:rPr>
              <a:t> Azure Blob </a:t>
            </a:r>
            <a:r>
              <a:rPr lang="es-ES" dirty="0" err="1">
                <a:solidFill>
                  <a:srgbClr val="008000"/>
                </a:solidFill>
                <a:latin typeface="Consolas" panose="020B0609020204030204" pitchFamily="49" charset="0"/>
              </a:rPr>
              <a:t>storage</a:t>
            </a:r>
            <a:r>
              <a:rPr lang="es-ES" dirty="0">
                <a:solidFill>
                  <a:srgbClr val="008000"/>
                </a:solidFill>
                <a:latin typeface="Consolas" panose="020B0609020204030204" pitchFamily="49" charset="0"/>
              </a:rPr>
              <a:t>.</a:t>
            </a:r>
            <a:endParaRPr lang="es-ES" dirty="0">
              <a:latin typeface="Consolas" panose="020B0609020204030204" pitchFamily="49" charset="0"/>
            </a:endParaRPr>
          </a:p>
          <a:p>
            <a:r>
              <a:rPr lang="es-ES" dirty="0">
                <a:latin typeface="Consolas" panose="020B0609020204030204" pitchFamily="49" charset="0"/>
              </a:rPr>
              <a:t>    </a:t>
            </a:r>
            <a:r>
              <a:rPr lang="es-ES" dirty="0" err="1">
                <a:latin typeface="Consolas" panose="020B0609020204030204" pitchFamily="49" charset="0"/>
              </a:rPr>
              <a:t>services.AddHealthChecks</a:t>
            </a:r>
            <a:r>
              <a:rPr lang="es-ES" dirty="0">
                <a:latin typeface="Consolas" panose="020B0609020204030204" pitchFamily="49" charset="0"/>
              </a:rPr>
              <a:t>(</a:t>
            </a:r>
            <a:r>
              <a:rPr lang="es-ES" dirty="0" err="1">
                <a:latin typeface="Consolas" panose="020B0609020204030204" pitchFamily="49" charset="0"/>
              </a:rPr>
              <a:t>checks</a:t>
            </a:r>
            <a:r>
              <a:rPr lang="es-ES" dirty="0">
                <a:latin typeface="Consolas" panose="020B0609020204030204" pitchFamily="49" charset="0"/>
              </a:rPr>
              <a:t> =&gt;</a:t>
            </a:r>
          </a:p>
          <a:p>
            <a:r>
              <a:rPr lang="es-ES" dirty="0">
                <a:latin typeface="Consolas" panose="020B0609020204030204" pitchFamily="49" charset="0"/>
              </a:rPr>
              <a:t>    {</a:t>
            </a:r>
          </a:p>
          <a:p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s-ES" dirty="0" err="1">
                <a:solidFill>
                  <a:schemeClr val="accent3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var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ES" dirty="0">
                <a:latin typeface="Consolas" panose="020B0609020204030204" pitchFamily="49" charset="0"/>
              </a:rPr>
              <a:t>minutes = 1;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dirty="0">
                <a:solidFill>
                  <a:schemeClr val="accent3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chemeClr val="accent3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int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latin typeface="Consolas" panose="020B0609020204030204" pitchFamily="49" charset="0"/>
              </a:rPr>
              <a:t>TryParse</a:t>
            </a:r>
            <a:r>
              <a:rPr lang="en-US" dirty="0">
                <a:latin typeface="Consolas" panose="020B0609020204030204" pitchFamily="49" charset="0"/>
              </a:rPr>
              <a:t>(Configuration[</a:t>
            </a:r>
            <a:r>
              <a:rPr lang="en-US" dirty="0">
                <a:solidFill>
                  <a:srgbClr val="F19393"/>
                </a:solidFill>
                <a:latin typeface="Consolas" panose="020B0609020204030204" pitchFamily="49" charset="0"/>
              </a:rPr>
              <a:t>"</a:t>
            </a:r>
            <a:r>
              <a:rPr lang="en-US" dirty="0" err="1">
                <a:solidFill>
                  <a:srgbClr val="F19393"/>
                </a:solidFill>
                <a:latin typeface="Consolas" panose="020B0609020204030204" pitchFamily="49" charset="0"/>
              </a:rPr>
              <a:t>HealthCheck:Timeout</a:t>
            </a:r>
            <a:r>
              <a:rPr lang="en-US" dirty="0">
                <a:solidFill>
                  <a:srgbClr val="F19393"/>
                </a:solidFill>
                <a:latin typeface="Consolas" panose="020B0609020204030204" pitchFamily="49" charset="0"/>
              </a:rPr>
              <a:t>"</a:t>
            </a:r>
            <a:r>
              <a:rPr lang="en-US" dirty="0">
                <a:latin typeface="Consolas" panose="020B0609020204030204" pitchFamily="49" charset="0"/>
              </a:rPr>
              <a:t>],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3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out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var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minutesParsed</a:t>
            </a:r>
            <a:r>
              <a:rPr lang="en-US" dirty="0">
                <a:latin typeface="Consolas" panose="020B0609020204030204" pitchFamily="49" charset="0"/>
              </a:rPr>
              <a:t>))</a:t>
            </a:r>
          </a:p>
          <a:p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s-ES" dirty="0">
                <a:latin typeface="Consolas" panose="020B0609020204030204" pitchFamily="49" charset="0"/>
              </a:rPr>
              <a:t>{</a:t>
            </a:r>
          </a:p>
          <a:p>
            <a:r>
              <a:rPr lang="es-ES" dirty="0">
                <a:latin typeface="Consolas" panose="020B0609020204030204" pitchFamily="49" charset="0"/>
              </a:rPr>
              <a:t>            minutes = </a:t>
            </a:r>
            <a:r>
              <a:rPr lang="es-ES" dirty="0" err="1">
                <a:latin typeface="Consolas" panose="020B0609020204030204" pitchFamily="49" charset="0"/>
              </a:rPr>
              <a:t>minutesParsed</a:t>
            </a:r>
            <a:r>
              <a:rPr lang="es-ES" dirty="0">
                <a:latin typeface="Consolas" panose="020B0609020204030204" pitchFamily="49" charset="0"/>
              </a:rPr>
              <a:t>;</a:t>
            </a:r>
          </a:p>
          <a:p>
            <a:r>
              <a:rPr lang="es-ES" dirty="0">
                <a:latin typeface="Consolas" panose="020B0609020204030204" pitchFamily="49" charset="0"/>
              </a:rPr>
              <a:t>        }</a:t>
            </a:r>
          </a:p>
          <a:p>
            <a:r>
              <a:rPr lang="es-ES" dirty="0">
                <a:latin typeface="Consolas" panose="020B0609020204030204" pitchFamily="49" charset="0"/>
              </a:rPr>
              <a:t>        </a:t>
            </a:r>
            <a:r>
              <a:rPr lang="es-ES" dirty="0">
                <a:solidFill>
                  <a:srgbClr val="008000"/>
                </a:solidFill>
                <a:latin typeface="Consolas" panose="020B0609020204030204" pitchFamily="49" charset="0"/>
              </a:rPr>
              <a:t>//</a:t>
            </a:r>
            <a:r>
              <a:rPr lang="es-ES" dirty="0">
                <a:latin typeface="Consolas" panose="020B0609020204030204" pitchFamily="49" charset="0"/>
              </a:rPr>
              <a:t> </a:t>
            </a:r>
            <a:r>
              <a:rPr lang="es-ES" dirty="0">
                <a:solidFill>
                  <a:srgbClr val="008000"/>
                </a:solidFill>
                <a:latin typeface="Consolas" panose="020B0609020204030204" pitchFamily="49" charset="0"/>
              </a:rPr>
              <a:t>Minutes configures </a:t>
            </a:r>
            <a:r>
              <a:rPr lang="es-ES" dirty="0" err="1">
                <a:solidFill>
                  <a:srgbClr val="008000"/>
                </a:solidFill>
                <a:latin typeface="Consolas" panose="020B0609020204030204" pitchFamily="49" charset="0"/>
              </a:rPr>
              <a:t>the</a:t>
            </a:r>
            <a:r>
              <a:rPr lang="es-ES" dirty="0">
                <a:solidFill>
                  <a:srgbClr val="008000"/>
                </a:solidFill>
                <a:latin typeface="Consolas" panose="020B0609020204030204" pitchFamily="49" charset="0"/>
              </a:rPr>
              <a:t> cache </a:t>
            </a:r>
            <a:r>
              <a:rPr lang="es-ES" dirty="0" err="1">
                <a:solidFill>
                  <a:srgbClr val="008000"/>
                </a:solidFill>
                <a:latin typeface="Consolas" panose="020B0609020204030204" pitchFamily="49" charset="0"/>
              </a:rPr>
              <a:t>duration</a:t>
            </a:r>
            <a:endParaRPr lang="es-ES" dirty="0">
              <a:latin typeface="Consolas" panose="020B0609020204030204" pitchFamily="49" charset="0"/>
            </a:endParaRPr>
          </a:p>
          <a:p>
            <a:r>
              <a:rPr lang="es-ES" dirty="0">
                <a:latin typeface="Consolas" panose="020B0609020204030204" pitchFamily="49" charset="0"/>
              </a:rPr>
              <a:t>        </a:t>
            </a:r>
            <a:r>
              <a:rPr lang="es-ES" dirty="0" err="1">
                <a:latin typeface="Consolas" panose="020B0609020204030204" pitchFamily="49" charset="0"/>
              </a:rPr>
              <a:t>checks.AddSqlCheck</a:t>
            </a:r>
            <a:r>
              <a:rPr lang="es-ES" dirty="0">
                <a:latin typeface="Consolas" panose="020B0609020204030204" pitchFamily="49" charset="0"/>
              </a:rPr>
              <a:t>(</a:t>
            </a:r>
            <a:r>
              <a:rPr lang="es-ES" dirty="0">
                <a:solidFill>
                  <a:srgbClr val="F19393"/>
                </a:solidFill>
                <a:latin typeface="Consolas" panose="020B0609020204030204" pitchFamily="49" charset="0"/>
              </a:rPr>
              <a:t>"</a:t>
            </a:r>
            <a:r>
              <a:rPr lang="es-ES" dirty="0" err="1">
                <a:solidFill>
                  <a:srgbClr val="F19393"/>
                </a:solidFill>
                <a:latin typeface="Consolas" panose="020B0609020204030204" pitchFamily="49" charset="0"/>
              </a:rPr>
              <a:t>CatalogDb</a:t>
            </a:r>
            <a:r>
              <a:rPr lang="es-ES" dirty="0">
                <a:solidFill>
                  <a:srgbClr val="F19393"/>
                </a:solidFill>
                <a:latin typeface="Consolas" panose="020B0609020204030204" pitchFamily="49" charset="0"/>
              </a:rPr>
              <a:t>"</a:t>
            </a:r>
            <a:r>
              <a:rPr lang="es-ES" dirty="0">
                <a:latin typeface="Consolas" panose="020B0609020204030204" pitchFamily="49" charset="0"/>
              </a:rPr>
              <a:t>, </a:t>
            </a:r>
            <a:r>
              <a:rPr lang="es-ES" dirty="0" err="1">
                <a:latin typeface="Consolas" panose="020B0609020204030204" pitchFamily="49" charset="0"/>
              </a:rPr>
              <a:t>Configuration</a:t>
            </a:r>
            <a:r>
              <a:rPr lang="es-ES" dirty="0">
                <a:latin typeface="Consolas" panose="020B0609020204030204" pitchFamily="49" charset="0"/>
              </a:rPr>
              <a:t>[</a:t>
            </a:r>
            <a:r>
              <a:rPr lang="es-ES" dirty="0">
                <a:solidFill>
                  <a:srgbClr val="F19393"/>
                </a:solidFill>
                <a:latin typeface="Consolas" panose="020B0609020204030204" pitchFamily="49" charset="0"/>
              </a:rPr>
              <a:t>"</a:t>
            </a:r>
            <a:r>
              <a:rPr lang="es-ES" dirty="0" err="1">
                <a:solidFill>
                  <a:srgbClr val="F19393"/>
                </a:solidFill>
                <a:latin typeface="Consolas" panose="020B0609020204030204" pitchFamily="49" charset="0"/>
              </a:rPr>
              <a:t>ConnectionString</a:t>
            </a:r>
            <a:r>
              <a:rPr lang="es-ES" dirty="0">
                <a:solidFill>
                  <a:srgbClr val="F19393"/>
                </a:solidFill>
                <a:latin typeface="Consolas" panose="020B0609020204030204" pitchFamily="49" charset="0"/>
              </a:rPr>
              <a:t>"</a:t>
            </a:r>
            <a:r>
              <a:rPr lang="es-ES" dirty="0">
                <a:latin typeface="Consolas" panose="020B0609020204030204" pitchFamily="49" charset="0"/>
              </a:rPr>
              <a:t>],</a:t>
            </a:r>
          </a:p>
          <a:p>
            <a:r>
              <a:rPr lang="es-ES" dirty="0">
                <a:latin typeface="Consolas" panose="020B0609020204030204" pitchFamily="49" charset="0"/>
              </a:rPr>
              <a:t>        </a:t>
            </a:r>
            <a:r>
              <a:rPr lang="es-ES" dirty="0" err="1">
                <a:latin typeface="Consolas" panose="020B0609020204030204" pitchFamily="49" charset="0"/>
              </a:rPr>
              <a:t>TimeSpan.FromMinutes</a:t>
            </a:r>
            <a:r>
              <a:rPr lang="es-ES" dirty="0">
                <a:latin typeface="Consolas" panose="020B0609020204030204" pitchFamily="49" charset="0"/>
              </a:rPr>
              <a:t>(minutes));</a:t>
            </a:r>
          </a:p>
          <a:p>
            <a:endParaRPr lang="es-ES" dirty="0">
              <a:latin typeface="Consolas" panose="020B0609020204030204" pitchFamily="49" charset="0"/>
            </a:endParaRPr>
          </a:p>
          <a:p>
            <a:r>
              <a:rPr lang="es-ES" dirty="0">
                <a:latin typeface="Consolas" panose="020B0609020204030204" pitchFamily="49" charset="0"/>
              </a:rPr>
              <a:t>    });</a:t>
            </a:r>
          </a:p>
          <a:p>
            <a:r>
              <a:rPr lang="es-ES" dirty="0">
                <a:latin typeface="Consolas" panose="020B0609020204030204" pitchFamily="49" charset="0"/>
              </a:rPr>
              <a:t>(...)</a:t>
            </a:r>
            <a:endParaRPr lang="es-E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06EFE79-2780-42D9-BA69-E552741FDAB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s-ES" dirty="0"/>
              <a:t>@</a:t>
            </a:r>
            <a:r>
              <a:rPr lang="es-ES" dirty="0" err="1"/>
              <a:t>plainconcepts</a:t>
            </a:r>
            <a:endParaRPr lang="es-ES" dirty="0"/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57812181-CA83-45C6-9DFF-89E2A5F44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ASP.NET Core</a:t>
            </a:r>
            <a:endParaRPr lang="es-ES" dirty="0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DA9C74BB-EBB7-4393-9E58-080DEAD0F31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b="1" dirty="0" err="1"/>
              <a:t>Setting</a:t>
            </a:r>
            <a:r>
              <a:rPr lang="es-ES" b="1" dirty="0"/>
              <a:t> </a:t>
            </a:r>
            <a:r>
              <a:rPr lang="es-ES" b="1" dirty="0" err="1"/>
              <a:t>the</a:t>
            </a:r>
            <a:r>
              <a:rPr lang="es-ES" b="1" dirty="0"/>
              <a:t> </a:t>
            </a:r>
            <a:r>
              <a:rPr lang="es-ES" b="1" dirty="0" err="1"/>
              <a:t>check</a:t>
            </a:r>
            <a:r>
              <a:rPr lang="es-ES" b="1" dirty="0"/>
              <a:t> </a:t>
            </a:r>
            <a:r>
              <a:rPr lang="es-ES" b="1" dirty="0" err="1"/>
              <a:t>for</a:t>
            </a:r>
            <a:r>
              <a:rPr lang="es-ES" b="1" dirty="0"/>
              <a:t> SQL </a:t>
            </a:r>
            <a:r>
              <a:rPr lang="es-ES" b="1" dirty="0" err="1"/>
              <a:t>dependency</a:t>
            </a:r>
            <a:endParaRPr lang="es-ES" b="1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41E6A1AC-B40D-429D-85A8-8F952DC2401C}"/>
              </a:ext>
            </a:extLst>
          </p:cNvPr>
          <p:cNvSpPr txBox="1"/>
          <p:nvPr/>
        </p:nvSpPr>
        <p:spPr>
          <a:xfrm>
            <a:off x="10357407" y="2318889"/>
            <a:ext cx="14942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>
                <a:solidFill>
                  <a:schemeClr val="bg1"/>
                </a:solidFill>
                <a:hlinkClick r:id="rId2"/>
              </a:rPr>
              <a:t>MS </a:t>
            </a:r>
            <a:r>
              <a:rPr lang="es-ES" sz="1000" dirty="0" err="1">
                <a:solidFill>
                  <a:schemeClr val="bg1"/>
                </a:solidFill>
                <a:hlinkClick r:id="rId2"/>
              </a:rPr>
              <a:t>eShopOnContainers</a:t>
            </a:r>
            <a:endParaRPr lang="es-E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71582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DC21440B-7100-4D13-9AC8-A5EAA8DEFA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At Startup </a:t>
            </a:r>
            <a:r>
              <a:rPr lang="es-ES" dirty="0" err="1"/>
              <a:t>class</a:t>
            </a:r>
            <a:r>
              <a:rPr lang="es-ES" dirty="0"/>
              <a:t>, </a:t>
            </a:r>
            <a:r>
              <a:rPr lang="es-ES" dirty="0" err="1"/>
              <a:t>when</a:t>
            </a:r>
            <a:r>
              <a:rPr lang="es-ES" dirty="0"/>
              <a:t> </a:t>
            </a:r>
            <a:r>
              <a:rPr lang="es-ES" dirty="0" err="1"/>
              <a:t>configuring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services</a:t>
            </a:r>
            <a:endParaRPr lang="es-ES" dirty="0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366B15AF-E401-4629-86DD-A62C6C9CD26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8CB616A-2EDE-4F93-81C7-BE29C9C217CB}" type="slidenum">
              <a:rPr kumimoji="0" lang="es-E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s-E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5A4FDDC-5608-434B-B899-F0F11012F70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Autofit/>
          </a:bodyPr>
          <a:lstStyle/>
          <a:p>
            <a:r>
              <a:rPr lang="es-ES" sz="1500" dirty="0">
                <a:solidFill>
                  <a:srgbClr val="008000"/>
                </a:solidFill>
                <a:latin typeface="Consolas" panose="020B0609020204030204" pitchFamily="49" charset="0"/>
              </a:rPr>
              <a:t>// </a:t>
            </a:r>
            <a:r>
              <a:rPr lang="es-ES" sz="1500" dirty="0" err="1">
                <a:solidFill>
                  <a:srgbClr val="008000"/>
                </a:solidFill>
                <a:latin typeface="Consolas" panose="020B0609020204030204" pitchFamily="49" charset="0"/>
              </a:rPr>
              <a:t>Add</a:t>
            </a:r>
            <a:r>
              <a:rPr lang="es-ES" sz="1500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es-ES" sz="1500" dirty="0" err="1">
                <a:solidFill>
                  <a:srgbClr val="008000"/>
                </a:solidFill>
                <a:latin typeface="Consolas" panose="020B0609020204030204" pitchFamily="49" charset="0"/>
              </a:rPr>
              <a:t>HealthChecks</a:t>
            </a:r>
            <a:r>
              <a:rPr lang="es-ES" sz="1500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es-ES" sz="1500" dirty="0" err="1">
                <a:solidFill>
                  <a:srgbClr val="008000"/>
                </a:solidFill>
                <a:latin typeface="Consolas" panose="020B0609020204030204" pitchFamily="49" charset="0"/>
              </a:rPr>
              <a:t>for</a:t>
            </a:r>
            <a:r>
              <a:rPr lang="es-ES" sz="1500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es-ES" sz="1500" dirty="0" err="1">
                <a:solidFill>
                  <a:srgbClr val="008000"/>
                </a:solidFill>
                <a:latin typeface="Consolas" panose="020B0609020204030204" pitchFamily="49" charset="0"/>
              </a:rPr>
              <a:t>dependencies</a:t>
            </a:r>
            <a:r>
              <a:rPr lang="es-ES" sz="1500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es-ES" sz="1500" dirty="0" err="1">
                <a:solidFill>
                  <a:srgbClr val="008000"/>
                </a:solidFill>
                <a:latin typeface="Consolas" panose="020B0609020204030204" pitchFamily="49" charset="0"/>
              </a:rPr>
              <a:t>of</a:t>
            </a:r>
            <a:r>
              <a:rPr lang="es-ES" sz="1500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es-ES" sz="1500" dirty="0" err="1">
                <a:solidFill>
                  <a:srgbClr val="008000"/>
                </a:solidFill>
                <a:latin typeface="Consolas" panose="020B0609020204030204" pitchFamily="49" charset="0"/>
              </a:rPr>
              <a:t>other</a:t>
            </a:r>
            <a:r>
              <a:rPr lang="es-ES" sz="1500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es-ES" sz="1500" dirty="0" err="1">
                <a:solidFill>
                  <a:srgbClr val="008000"/>
                </a:solidFill>
                <a:latin typeface="Consolas" panose="020B0609020204030204" pitchFamily="49" charset="0"/>
              </a:rPr>
              <a:t>services</a:t>
            </a:r>
            <a:r>
              <a:rPr lang="es-ES" sz="1500" dirty="0">
                <a:solidFill>
                  <a:srgbClr val="008000"/>
                </a:solidFill>
                <a:latin typeface="Consolas" panose="020B0609020204030204" pitchFamily="49" charset="0"/>
              </a:rPr>
              <a:t>.</a:t>
            </a:r>
            <a:endParaRPr lang="es-ES" sz="1500" dirty="0">
              <a:latin typeface="Consolas" panose="020B0609020204030204" pitchFamily="49" charset="0"/>
            </a:endParaRPr>
          </a:p>
          <a:p>
            <a:r>
              <a:rPr lang="es-ES" sz="1500" dirty="0" err="1">
                <a:latin typeface="Consolas" panose="020B0609020204030204" pitchFamily="49" charset="0"/>
              </a:rPr>
              <a:t>services.AddHealthChecks</a:t>
            </a:r>
            <a:r>
              <a:rPr lang="es-ES" sz="1500" dirty="0">
                <a:latin typeface="Consolas" panose="020B0609020204030204" pitchFamily="49" charset="0"/>
              </a:rPr>
              <a:t>(</a:t>
            </a:r>
            <a:r>
              <a:rPr lang="es-ES" sz="1500" dirty="0" err="1">
                <a:latin typeface="Consolas" panose="020B0609020204030204" pitchFamily="49" charset="0"/>
              </a:rPr>
              <a:t>checks</a:t>
            </a:r>
            <a:r>
              <a:rPr lang="es-ES" sz="1500" dirty="0">
                <a:latin typeface="Consolas" panose="020B0609020204030204" pitchFamily="49" charset="0"/>
              </a:rPr>
              <a:t> =&gt;</a:t>
            </a:r>
          </a:p>
          <a:p>
            <a:r>
              <a:rPr lang="es-ES" sz="1500" dirty="0">
                <a:latin typeface="Consolas" panose="020B0609020204030204" pitchFamily="49" charset="0"/>
              </a:rPr>
              <a:t>{</a:t>
            </a:r>
          </a:p>
          <a:p>
            <a:r>
              <a:rPr lang="es-ES" sz="15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s-ES" sz="1500" dirty="0" err="1">
                <a:solidFill>
                  <a:schemeClr val="accent3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var</a:t>
            </a:r>
            <a:r>
              <a:rPr lang="es-ES" sz="1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ES" sz="1500" dirty="0">
                <a:latin typeface="Consolas" panose="020B0609020204030204" pitchFamily="49" charset="0"/>
              </a:rPr>
              <a:t>minutes = 1;</a:t>
            </a:r>
          </a:p>
          <a:p>
            <a:r>
              <a:rPr lang="en-US" sz="1500" dirty="0">
                <a:solidFill>
                  <a:schemeClr val="accent3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    if </a:t>
            </a:r>
            <a:r>
              <a:rPr lang="en-US" sz="1500" dirty="0">
                <a:latin typeface="Consolas" panose="020B0609020204030204" pitchFamily="49" charset="0"/>
              </a:rPr>
              <a:t>(</a:t>
            </a:r>
            <a:r>
              <a:rPr lang="en-US" sz="1500" dirty="0" err="1">
                <a:solidFill>
                  <a:schemeClr val="accent3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int</a:t>
            </a:r>
            <a:r>
              <a:rPr lang="en-US" sz="1500" dirty="0" err="1">
                <a:latin typeface="Consolas" panose="020B0609020204030204" pitchFamily="49" charset="0"/>
              </a:rPr>
              <a:t>.TryParse</a:t>
            </a:r>
            <a:r>
              <a:rPr lang="en-US" sz="1500" dirty="0">
                <a:latin typeface="Consolas" panose="020B0609020204030204" pitchFamily="49" charset="0"/>
              </a:rPr>
              <a:t>(Configuration[</a:t>
            </a:r>
            <a:r>
              <a:rPr lang="en-US" sz="1500" dirty="0">
                <a:solidFill>
                  <a:srgbClr val="F19393"/>
                </a:solidFill>
                <a:latin typeface="Consolas" panose="020B0609020204030204" pitchFamily="49" charset="0"/>
              </a:rPr>
              <a:t>"</a:t>
            </a:r>
            <a:r>
              <a:rPr lang="en-US" sz="1500" dirty="0" err="1">
                <a:solidFill>
                  <a:srgbClr val="F19393"/>
                </a:solidFill>
                <a:latin typeface="Consolas" panose="020B0609020204030204" pitchFamily="49" charset="0"/>
              </a:rPr>
              <a:t>HealthCheck:Timeout</a:t>
            </a:r>
            <a:r>
              <a:rPr lang="en-US" sz="1500" dirty="0">
                <a:solidFill>
                  <a:srgbClr val="F19393"/>
                </a:solidFill>
                <a:latin typeface="Consolas" panose="020B0609020204030204" pitchFamily="49" charset="0"/>
              </a:rPr>
              <a:t>"</a:t>
            </a:r>
            <a:r>
              <a:rPr lang="en-US" sz="1500" dirty="0">
                <a:latin typeface="Consolas" panose="020B0609020204030204" pitchFamily="49" charset="0"/>
              </a:rPr>
              <a:t>],</a:t>
            </a:r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500" dirty="0">
                <a:solidFill>
                  <a:schemeClr val="accent3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out</a:t>
            </a:r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500" dirty="0" err="1">
                <a:latin typeface="Consolas" panose="020B0609020204030204" pitchFamily="49" charset="0"/>
              </a:rPr>
              <a:t>var</a:t>
            </a:r>
            <a:r>
              <a:rPr lang="en-US" sz="1500" dirty="0">
                <a:latin typeface="Consolas" panose="020B0609020204030204" pitchFamily="49" charset="0"/>
              </a:rPr>
              <a:t> </a:t>
            </a:r>
            <a:r>
              <a:rPr lang="en-US" sz="1500" dirty="0" err="1">
                <a:latin typeface="Consolas" panose="020B0609020204030204" pitchFamily="49" charset="0"/>
              </a:rPr>
              <a:t>minutesParsed</a:t>
            </a:r>
            <a:r>
              <a:rPr lang="en-US" sz="1500" dirty="0">
                <a:latin typeface="Consolas" panose="020B0609020204030204" pitchFamily="49" charset="0"/>
              </a:rPr>
              <a:t>))</a:t>
            </a:r>
          </a:p>
          <a:p>
            <a:r>
              <a:rPr lang="es-ES" sz="15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s-ES" sz="1500" dirty="0">
                <a:latin typeface="Consolas" panose="020B0609020204030204" pitchFamily="49" charset="0"/>
              </a:rPr>
              <a:t>{</a:t>
            </a:r>
          </a:p>
          <a:p>
            <a:r>
              <a:rPr lang="es-ES" sz="1500" dirty="0">
                <a:latin typeface="Consolas" panose="020B0609020204030204" pitchFamily="49" charset="0"/>
              </a:rPr>
              <a:t>        minutes = </a:t>
            </a:r>
            <a:r>
              <a:rPr lang="es-ES" sz="1500" dirty="0" err="1">
                <a:latin typeface="Consolas" panose="020B0609020204030204" pitchFamily="49" charset="0"/>
              </a:rPr>
              <a:t>minutesParsed</a:t>
            </a:r>
            <a:r>
              <a:rPr lang="es-ES" sz="1500" dirty="0">
                <a:latin typeface="Consolas" panose="020B0609020204030204" pitchFamily="49" charset="0"/>
              </a:rPr>
              <a:t>;</a:t>
            </a:r>
          </a:p>
          <a:p>
            <a:r>
              <a:rPr lang="es-ES" sz="1500" dirty="0">
                <a:latin typeface="Consolas" panose="020B0609020204030204" pitchFamily="49" charset="0"/>
              </a:rPr>
              <a:t>    }</a:t>
            </a:r>
          </a:p>
          <a:p>
            <a:r>
              <a:rPr lang="es-ES" sz="15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s-ES" sz="1500" dirty="0">
                <a:solidFill>
                  <a:srgbClr val="008000"/>
                </a:solidFill>
                <a:latin typeface="Consolas" panose="020B0609020204030204" pitchFamily="49" charset="0"/>
              </a:rPr>
              <a:t>// </a:t>
            </a:r>
            <a:r>
              <a:rPr lang="es-ES" sz="1500" dirty="0" err="1">
                <a:solidFill>
                  <a:srgbClr val="008000"/>
                </a:solidFill>
                <a:latin typeface="Consolas" panose="020B0609020204030204" pitchFamily="49" charset="0"/>
              </a:rPr>
              <a:t>the</a:t>
            </a:r>
            <a:r>
              <a:rPr lang="es-ES" sz="1500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es-ES" sz="1500" dirty="0" err="1">
                <a:solidFill>
                  <a:srgbClr val="008000"/>
                </a:solidFill>
                <a:latin typeface="Consolas" panose="020B0609020204030204" pitchFamily="49" charset="0"/>
              </a:rPr>
              <a:t>CatalogUrlHC</a:t>
            </a:r>
            <a:r>
              <a:rPr lang="es-ES" sz="1500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es-ES" sz="1500" dirty="0" err="1">
                <a:solidFill>
                  <a:srgbClr val="008000"/>
                </a:solidFill>
                <a:latin typeface="Consolas" panose="020B0609020204030204" pitchFamily="49" charset="0"/>
              </a:rPr>
              <a:t>would</a:t>
            </a:r>
            <a:r>
              <a:rPr lang="es-ES" sz="1500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es-ES" sz="1500" dirty="0" err="1">
                <a:solidFill>
                  <a:srgbClr val="008000"/>
                </a:solidFill>
                <a:latin typeface="Consolas" panose="020B0609020204030204" pitchFamily="49" charset="0"/>
              </a:rPr>
              <a:t>change</a:t>
            </a:r>
            <a:r>
              <a:rPr lang="es-ES" sz="1500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es-ES" sz="1500" dirty="0" err="1">
                <a:solidFill>
                  <a:srgbClr val="008000"/>
                </a:solidFill>
                <a:latin typeface="Consolas" panose="020B0609020204030204" pitchFamily="49" charset="0"/>
              </a:rPr>
              <a:t>byt</a:t>
            </a:r>
            <a:r>
              <a:rPr lang="es-ES" sz="1500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es-ES" sz="1500" dirty="0" err="1">
                <a:solidFill>
                  <a:srgbClr val="008000"/>
                </a:solidFill>
                <a:latin typeface="Consolas" panose="020B0609020204030204" pitchFamily="49" charset="0"/>
              </a:rPr>
              <a:t>the</a:t>
            </a:r>
            <a:r>
              <a:rPr lang="es-ES" sz="1500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es-ES" sz="1500" dirty="0" err="1">
                <a:solidFill>
                  <a:srgbClr val="008000"/>
                </a:solidFill>
                <a:latin typeface="Consolas" panose="020B0609020204030204" pitchFamily="49" charset="0"/>
              </a:rPr>
              <a:t>endpoint</a:t>
            </a:r>
            <a:r>
              <a:rPr lang="es-ES" sz="1500" dirty="0">
                <a:solidFill>
                  <a:srgbClr val="008000"/>
                </a:solidFill>
                <a:latin typeface="Consolas" panose="020B0609020204030204" pitchFamily="49" charset="0"/>
              </a:rPr>
              <a:t>, </a:t>
            </a:r>
            <a:r>
              <a:rPr lang="es-ES" sz="1500" dirty="0" err="1">
                <a:solidFill>
                  <a:srgbClr val="008000"/>
                </a:solidFill>
                <a:latin typeface="Consolas" panose="020B0609020204030204" pitchFamily="49" charset="0"/>
              </a:rPr>
              <a:t>f.i</a:t>
            </a:r>
            <a:r>
              <a:rPr lang="es-ES" sz="1500" dirty="0">
                <a:solidFill>
                  <a:srgbClr val="008000"/>
                </a:solidFill>
                <a:latin typeface="Consolas" panose="020B0609020204030204" pitchFamily="49" charset="0"/>
              </a:rPr>
              <a:t>. “http://catalog.api/hc”</a:t>
            </a:r>
          </a:p>
          <a:p>
            <a:r>
              <a:rPr lang="es-ES" sz="15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s-ES" sz="1500" dirty="0" err="1">
                <a:latin typeface="Consolas" panose="020B0609020204030204" pitchFamily="49" charset="0"/>
              </a:rPr>
              <a:t>checks.AddUrlCheck</a:t>
            </a:r>
            <a:r>
              <a:rPr lang="es-ES" sz="1500" dirty="0">
                <a:latin typeface="Consolas" panose="020B0609020204030204" pitchFamily="49" charset="0"/>
              </a:rPr>
              <a:t>(</a:t>
            </a:r>
            <a:r>
              <a:rPr lang="es-ES" sz="1500" dirty="0" err="1">
                <a:latin typeface="Consolas" panose="020B0609020204030204" pitchFamily="49" charset="0"/>
              </a:rPr>
              <a:t>Configuration</a:t>
            </a:r>
            <a:r>
              <a:rPr lang="es-ES" sz="1500" dirty="0">
                <a:latin typeface="Consolas" panose="020B0609020204030204" pitchFamily="49" charset="0"/>
              </a:rPr>
              <a:t>[</a:t>
            </a:r>
            <a:r>
              <a:rPr lang="es-ES" sz="1500" dirty="0">
                <a:solidFill>
                  <a:srgbClr val="F19393"/>
                </a:solidFill>
                <a:latin typeface="Consolas" panose="020B0609020204030204" pitchFamily="49" charset="0"/>
              </a:rPr>
              <a:t>"</a:t>
            </a:r>
            <a:r>
              <a:rPr lang="es-ES" sz="1500" dirty="0" err="1">
                <a:solidFill>
                  <a:srgbClr val="F19393"/>
                </a:solidFill>
                <a:latin typeface="Consolas" panose="020B0609020204030204" pitchFamily="49" charset="0"/>
              </a:rPr>
              <a:t>CatalogUrlHC</a:t>
            </a:r>
            <a:r>
              <a:rPr lang="es-ES" sz="1500" dirty="0">
                <a:solidFill>
                  <a:srgbClr val="F19393"/>
                </a:solidFill>
                <a:latin typeface="Consolas" panose="020B0609020204030204" pitchFamily="49" charset="0"/>
              </a:rPr>
              <a:t>"</a:t>
            </a:r>
            <a:r>
              <a:rPr lang="es-ES" sz="1500" dirty="0">
                <a:latin typeface="Consolas" panose="020B0609020204030204" pitchFamily="49" charset="0"/>
              </a:rPr>
              <a:t>],</a:t>
            </a:r>
            <a:r>
              <a:rPr lang="es-ES" sz="1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ES" sz="1500" dirty="0" err="1">
                <a:latin typeface="Consolas" panose="020B0609020204030204" pitchFamily="49" charset="0"/>
              </a:rPr>
              <a:t>TimeSpan.FromMinutes</a:t>
            </a:r>
            <a:r>
              <a:rPr lang="es-ES" sz="1500" dirty="0">
                <a:latin typeface="Consolas" panose="020B0609020204030204" pitchFamily="49" charset="0"/>
              </a:rPr>
              <a:t>(minutes));</a:t>
            </a:r>
          </a:p>
          <a:p>
            <a:r>
              <a:rPr lang="es-ES" sz="15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s-ES" sz="1500" dirty="0" err="1">
                <a:latin typeface="Consolas" panose="020B0609020204030204" pitchFamily="49" charset="0"/>
              </a:rPr>
              <a:t>checks.AddUrlCheck</a:t>
            </a:r>
            <a:r>
              <a:rPr lang="es-ES" sz="1500" dirty="0">
                <a:latin typeface="Consolas" panose="020B0609020204030204" pitchFamily="49" charset="0"/>
              </a:rPr>
              <a:t>(</a:t>
            </a:r>
            <a:r>
              <a:rPr lang="es-ES" sz="1500" dirty="0" err="1">
                <a:latin typeface="Consolas" panose="020B0609020204030204" pitchFamily="49" charset="0"/>
              </a:rPr>
              <a:t>Configuration</a:t>
            </a:r>
            <a:r>
              <a:rPr lang="es-ES" sz="1500" dirty="0">
                <a:latin typeface="Consolas" panose="020B0609020204030204" pitchFamily="49" charset="0"/>
              </a:rPr>
              <a:t>[</a:t>
            </a:r>
            <a:r>
              <a:rPr lang="es-ES" sz="1500" dirty="0">
                <a:solidFill>
                  <a:srgbClr val="F19393"/>
                </a:solidFill>
                <a:latin typeface="Consolas" panose="020B0609020204030204" pitchFamily="49" charset="0"/>
              </a:rPr>
              <a:t>"</a:t>
            </a:r>
            <a:r>
              <a:rPr lang="es-ES" sz="1500" dirty="0" err="1">
                <a:solidFill>
                  <a:srgbClr val="F19393"/>
                </a:solidFill>
                <a:latin typeface="Consolas" panose="020B0609020204030204" pitchFamily="49" charset="0"/>
              </a:rPr>
              <a:t>OrderingUrlHC</a:t>
            </a:r>
            <a:r>
              <a:rPr lang="es-ES" sz="1500" dirty="0">
                <a:solidFill>
                  <a:srgbClr val="F19393"/>
                </a:solidFill>
                <a:latin typeface="Consolas" panose="020B0609020204030204" pitchFamily="49" charset="0"/>
              </a:rPr>
              <a:t>"</a:t>
            </a:r>
            <a:r>
              <a:rPr lang="es-ES" sz="1500" dirty="0">
                <a:latin typeface="Consolas" panose="020B0609020204030204" pitchFamily="49" charset="0"/>
              </a:rPr>
              <a:t>],</a:t>
            </a:r>
            <a:r>
              <a:rPr lang="es-ES" sz="1500" dirty="0" err="1">
                <a:latin typeface="Consolas" panose="020B0609020204030204" pitchFamily="49" charset="0"/>
              </a:rPr>
              <a:t>TimeSpan.FromMinutes</a:t>
            </a:r>
            <a:r>
              <a:rPr lang="es-ES" sz="1500" dirty="0">
                <a:latin typeface="Consolas" panose="020B0609020204030204" pitchFamily="49" charset="0"/>
              </a:rPr>
              <a:t>(minutes));</a:t>
            </a:r>
          </a:p>
          <a:p>
            <a:r>
              <a:rPr lang="es-ES" sz="15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s-ES" sz="1500" dirty="0" err="1">
                <a:latin typeface="Consolas" panose="020B0609020204030204" pitchFamily="49" charset="0"/>
              </a:rPr>
              <a:t>checks.AddUrlCheck</a:t>
            </a:r>
            <a:r>
              <a:rPr lang="es-ES" sz="1500" dirty="0">
                <a:latin typeface="Consolas" panose="020B0609020204030204" pitchFamily="49" charset="0"/>
              </a:rPr>
              <a:t>(</a:t>
            </a:r>
            <a:r>
              <a:rPr lang="es-ES" sz="1500" dirty="0" err="1">
                <a:latin typeface="Consolas" panose="020B0609020204030204" pitchFamily="49" charset="0"/>
              </a:rPr>
              <a:t>Configuration</a:t>
            </a:r>
            <a:r>
              <a:rPr lang="es-ES" sz="1500" dirty="0">
                <a:latin typeface="Consolas" panose="020B0609020204030204" pitchFamily="49" charset="0"/>
              </a:rPr>
              <a:t>[</a:t>
            </a:r>
            <a:r>
              <a:rPr lang="es-ES" sz="1500" dirty="0">
                <a:solidFill>
                  <a:srgbClr val="F19393"/>
                </a:solidFill>
                <a:latin typeface="Consolas" panose="020B0609020204030204" pitchFamily="49" charset="0"/>
              </a:rPr>
              <a:t>"</a:t>
            </a:r>
            <a:r>
              <a:rPr lang="es-ES" sz="1500" dirty="0" err="1">
                <a:solidFill>
                  <a:srgbClr val="F19393"/>
                </a:solidFill>
                <a:latin typeface="Consolas" panose="020B0609020204030204" pitchFamily="49" charset="0"/>
              </a:rPr>
              <a:t>BasketUrlHC</a:t>
            </a:r>
            <a:r>
              <a:rPr lang="es-ES" sz="1500" dirty="0">
                <a:solidFill>
                  <a:srgbClr val="F19393"/>
                </a:solidFill>
                <a:latin typeface="Consolas" panose="020B0609020204030204" pitchFamily="49" charset="0"/>
              </a:rPr>
              <a:t>"</a:t>
            </a:r>
            <a:r>
              <a:rPr lang="es-ES" sz="1500" dirty="0">
                <a:latin typeface="Consolas" panose="020B0609020204030204" pitchFamily="49" charset="0"/>
              </a:rPr>
              <a:t>], </a:t>
            </a:r>
            <a:r>
              <a:rPr lang="es-ES" sz="1500" dirty="0" err="1">
                <a:latin typeface="Consolas" panose="020B0609020204030204" pitchFamily="49" charset="0"/>
              </a:rPr>
              <a:t>TimeSpan.Zero</a:t>
            </a:r>
            <a:r>
              <a:rPr lang="es-ES" sz="1500" dirty="0">
                <a:latin typeface="Consolas" panose="020B0609020204030204" pitchFamily="49" charset="0"/>
              </a:rPr>
              <a:t>);</a:t>
            </a:r>
            <a:endParaRPr lang="es-ES" sz="15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s-ES" sz="15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s-ES" sz="1500" dirty="0" err="1">
                <a:latin typeface="Consolas" panose="020B0609020204030204" pitchFamily="49" charset="0"/>
              </a:rPr>
              <a:t>checks.AddUrlCheck</a:t>
            </a:r>
            <a:r>
              <a:rPr lang="es-ES" sz="1500" dirty="0">
                <a:latin typeface="Consolas" panose="020B0609020204030204" pitchFamily="49" charset="0"/>
              </a:rPr>
              <a:t>(</a:t>
            </a:r>
            <a:r>
              <a:rPr lang="es-ES" sz="1500" dirty="0" err="1">
                <a:latin typeface="Consolas" panose="020B0609020204030204" pitchFamily="49" charset="0"/>
              </a:rPr>
              <a:t>Configuration</a:t>
            </a:r>
            <a:r>
              <a:rPr lang="es-ES" sz="1500" dirty="0">
                <a:latin typeface="Consolas" panose="020B0609020204030204" pitchFamily="49" charset="0"/>
              </a:rPr>
              <a:t>[</a:t>
            </a:r>
            <a:r>
              <a:rPr lang="es-ES" sz="1500" dirty="0">
                <a:solidFill>
                  <a:srgbClr val="F19393"/>
                </a:solidFill>
                <a:latin typeface="Consolas" panose="020B0609020204030204" pitchFamily="49" charset="0"/>
              </a:rPr>
              <a:t>"</a:t>
            </a:r>
            <a:r>
              <a:rPr lang="es-ES" sz="1500" dirty="0" err="1">
                <a:solidFill>
                  <a:srgbClr val="F19393"/>
                </a:solidFill>
                <a:latin typeface="Consolas" panose="020B0609020204030204" pitchFamily="49" charset="0"/>
              </a:rPr>
              <a:t>IdentityUrlHC</a:t>
            </a:r>
            <a:r>
              <a:rPr lang="es-ES" sz="1500" dirty="0">
                <a:solidFill>
                  <a:srgbClr val="F19393"/>
                </a:solidFill>
                <a:latin typeface="Consolas" panose="020B0609020204030204" pitchFamily="49" charset="0"/>
              </a:rPr>
              <a:t>"</a:t>
            </a:r>
            <a:r>
              <a:rPr lang="es-ES" sz="1500" dirty="0">
                <a:latin typeface="Consolas" panose="020B0609020204030204" pitchFamily="49" charset="0"/>
              </a:rPr>
              <a:t>], </a:t>
            </a:r>
            <a:r>
              <a:rPr lang="es-ES" sz="1500" dirty="0" err="1">
                <a:latin typeface="Consolas" panose="020B0609020204030204" pitchFamily="49" charset="0"/>
              </a:rPr>
              <a:t>TimeSpan.FromMinutes</a:t>
            </a:r>
            <a:r>
              <a:rPr lang="es-ES" sz="1500" dirty="0">
                <a:latin typeface="Consolas" panose="020B0609020204030204" pitchFamily="49" charset="0"/>
              </a:rPr>
              <a:t>(minutes));</a:t>
            </a:r>
          </a:p>
          <a:p>
            <a:r>
              <a:rPr lang="es-ES" sz="1500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s-ES" sz="1500" dirty="0" err="1">
                <a:latin typeface="Consolas" panose="020B0609020204030204" pitchFamily="49" charset="0"/>
              </a:rPr>
              <a:t>checks.AddUrlCheck</a:t>
            </a:r>
            <a:r>
              <a:rPr lang="es-ES" sz="1500" dirty="0">
                <a:latin typeface="Consolas" panose="020B0609020204030204" pitchFamily="49" charset="0"/>
              </a:rPr>
              <a:t>(</a:t>
            </a:r>
            <a:r>
              <a:rPr lang="es-ES" sz="1500" dirty="0" err="1">
                <a:latin typeface="Consolas" panose="020B0609020204030204" pitchFamily="49" charset="0"/>
              </a:rPr>
              <a:t>Configuration</a:t>
            </a:r>
            <a:r>
              <a:rPr lang="es-ES" sz="1500" dirty="0">
                <a:latin typeface="Consolas" panose="020B0609020204030204" pitchFamily="49" charset="0"/>
              </a:rPr>
              <a:t>[</a:t>
            </a:r>
            <a:r>
              <a:rPr lang="es-ES" sz="1500" dirty="0">
                <a:solidFill>
                  <a:srgbClr val="F19393"/>
                </a:solidFill>
                <a:latin typeface="Consolas" panose="020B0609020204030204" pitchFamily="49" charset="0"/>
              </a:rPr>
              <a:t>"</a:t>
            </a:r>
            <a:r>
              <a:rPr lang="es-ES" sz="1500" dirty="0" err="1">
                <a:solidFill>
                  <a:srgbClr val="F19393"/>
                </a:solidFill>
                <a:latin typeface="Consolas" panose="020B0609020204030204" pitchFamily="49" charset="0"/>
              </a:rPr>
              <a:t>MarketingUrlHC</a:t>
            </a:r>
            <a:r>
              <a:rPr lang="es-ES" sz="1500" dirty="0">
                <a:solidFill>
                  <a:srgbClr val="F19393"/>
                </a:solidFill>
                <a:latin typeface="Consolas" panose="020B0609020204030204" pitchFamily="49" charset="0"/>
              </a:rPr>
              <a:t>"</a:t>
            </a:r>
            <a:r>
              <a:rPr lang="es-ES" sz="1500" dirty="0">
                <a:latin typeface="Consolas" panose="020B0609020204030204" pitchFamily="49" charset="0"/>
              </a:rPr>
              <a:t>],</a:t>
            </a:r>
            <a:r>
              <a:rPr lang="es-ES" sz="1500" dirty="0" err="1">
                <a:latin typeface="Consolas" panose="020B0609020204030204" pitchFamily="49" charset="0"/>
              </a:rPr>
              <a:t>TimeSpan.FromMinutes</a:t>
            </a:r>
            <a:r>
              <a:rPr lang="es-ES" sz="1500" dirty="0">
                <a:latin typeface="Consolas" panose="020B0609020204030204" pitchFamily="49" charset="0"/>
              </a:rPr>
              <a:t>(minutes));</a:t>
            </a:r>
          </a:p>
          <a:p>
            <a:r>
              <a:rPr lang="es-ES" sz="1500" dirty="0">
                <a:latin typeface="Consolas" panose="020B0609020204030204" pitchFamily="49" charset="0"/>
              </a:rPr>
              <a:t>});</a:t>
            </a:r>
            <a:endParaRPr lang="es-ES" sz="1500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06EFE79-2780-42D9-BA69-E552741FDAB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lvl="0">
              <a:defRPr/>
            </a:pPr>
            <a:r>
              <a:rPr lang="es-ES" dirty="0"/>
              <a:t>@</a:t>
            </a:r>
            <a:r>
              <a:rPr lang="es-ES" dirty="0" err="1"/>
              <a:t>plainconcepts</a:t>
            </a:r>
            <a:endParaRPr kumimoji="0" lang="es-ES" sz="1200" b="0" i="0" u="none" strike="noStrike" kern="1200" cap="none" spc="0" normalizeH="0" baseline="0" noProof="0" dirty="0">
              <a:ln>
                <a:noFill/>
              </a:ln>
              <a:solidFill>
                <a:srgbClr val="00D0FF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57812181-CA83-45C6-9DFF-89E2A5F44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ASP.NET Core</a:t>
            </a:r>
            <a:endParaRPr lang="es-ES" dirty="0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DA9C74BB-EBB7-4393-9E58-080DEAD0F31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b="1" dirty="0" err="1"/>
              <a:t>Setting</a:t>
            </a:r>
            <a:r>
              <a:rPr lang="es-ES" b="1" dirty="0"/>
              <a:t> </a:t>
            </a:r>
            <a:r>
              <a:rPr lang="es-ES" b="1" dirty="0" err="1"/>
              <a:t>the</a:t>
            </a:r>
            <a:r>
              <a:rPr lang="es-ES" b="1" dirty="0"/>
              <a:t> </a:t>
            </a:r>
            <a:r>
              <a:rPr lang="es-ES" b="1" dirty="0" err="1"/>
              <a:t>checks</a:t>
            </a:r>
            <a:r>
              <a:rPr lang="es-ES" b="1" dirty="0"/>
              <a:t> </a:t>
            </a:r>
            <a:r>
              <a:rPr lang="es-ES" b="1" dirty="0" err="1"/>
              <a:t>for</a:t>
            </a:r>
            <a:r>
              <a:rPr lang="es-ES" b="1" dirty="0"/>
              <a:t> </a:t>
            </a:r>
            <a:r>
              <a:rPr lang="es-ES" b="1" dirty="0" err="1"/>
              <a:t>other</a:t>
            </a:r>
            <a:r>
              <a:rPr lang="es-ES" b="1" dirty="0"/>
              <a:t> </a:t>
            </a:r>
            <a:r>
              <a:rPr lang="es-ES" b="1" dirty="0" err="1"/>
              <a:t>services</a:t>
            </a:r>
            <a:r>
              <a:rPr lang="es-ES" b="1" dirty="0"/>
              <a:t> </a:t>
            </a:r>
            <a:r>
              <a:rPr lang="es-ES" b="1" dirty="0" err="1"/>
              <a:t>dependencies</a:t>
            </a:r>
            <a:endParaRPr lang="es-ES" b="1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EA3FAC5E-A699-4AB5-82F5-1A624EB26DC2}"/>
              </a:ext>
            </a:extLst>
          </p:cNvPr>
          <p:cNvSpPr txBox="1"/>
          <p:nvPr/>
        </p:nvSpPr>
        <p:spPr>
          <a:xfrm>
            <a:off x="10357407" y="2318889"/>
            <a:ext cx="14942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>
                <a:solidFill>
                  <a:schemeClr val="bg1"/>
                </a:solidFill>
                <a:hlinkClick r:id="rId2"/>
              </a:rPr>
              <a:t>MS </a:t>
            </a:r>
            <a:r>
              <a:rPr lang="es-ES" sz="1000" dirty="0" err="1">
                <a:solidFill>
                  <a:schemeClr val="bg1"/>
                </a:solidFill>
                <a:hlinkClick r:id="rId2"/>
              </a:rPr>
              <a:t>eShopOnContainers</a:t>
            </a:r>
            <a:endParaRPr lang="es-E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30579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DC21440B-7100-4D13-9AC8-A5EAA8DEFA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At Startup </a:t>
            </a:r>
            <a:r>
              <a:rPr lang="es-ES" dirty="0" err="1"/>
              <a:t>class</a:t>
            </a:r>
            <a:r>
              <a:rPr lang="es-ES" dirty="0"/>
              <a:t>, </a:t>
            </a:r>
            <a:r>
              <a:rPr lang="es-ES" dirty="0" err="1"/>
              <a:t>when</a:t>
            </a:r>
            <a:r>
              <a:rPr lang="es-ES" dirty="0"/>
              <a:t> </a:t>
            </a:r>
            <a:r>
              <a:rPr lang="es-ES" dirty="0" err="1"/>
              <a:t>configuring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services</a:t>
            </a:r>
            <a:endParaRPr lang="es-ES" dirty="0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366B15AF-E401-4629-86DD-A62C6C9CD26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8CB616A-2EDE-4F93-81C7-BE29C9C217CB}" type="slidenum">
              <a:rPr kumimoji="0" lang="es-E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s-E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5A4FDDC-5608-434B-B899-F0F11012F70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Autofit/>
          </a:bodyPr>
          <a:lstStyle/>
          <a:p>
            <a:r>
              <a:rPr lang="es-ES" sz="1500" dirty="0">
                <a:solidFill>
                  <a:srgbClr val="008000"/>
                </a:solidFill>
                <a:latin typeface="Consolas" panose="020B0609020204030204" pitchFamily="49" charset="0"/>
              </a:rPr>
              <a:t>// </a:t>
            </a:r>
            <a:r>
              <a:rPr lang="es-ES" sz="1500" dirty="0" err="1">
                <a:solidFill>
                  <a:srgbClr val="008000"/>
                </a:solidFill>
                <a:latin typeface="Consolas" panose="020B0609020204030204" pitchFamily="49" charset="0"/>
              </a:rPr>
              <a:t>Add</a:t>
            </a:r>
            <a:r>
              <a:rPr lang="es-ES" sz="1500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es-ES" sz="1500" dirty="0" err="1">
                <a:solidFill>
                  <a:srgbClr val="008000"/>
                </a:solidFill>
                <a:latin typeface="Consolas" panose="020B0609020204030204" pitchFamily="49" charset="0"/>
              </a:rPr>
              <a:t>HealthChecks</a:t>
            </a:r>
            <a:r>
              <a:rPr lang="es-ES" sz="1500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es-ES" sz="1500" dirty="0" err="1">
                <a:solidFill>
                  <a:srgbClr val="008000"/>
                </a:solidFill>
                <a:latin typeface="Consolas" panose="020B0609020204030204" pitchFamily="49" charset="0"/>
              </a:rPr>
              <a:t>for</a:t>
            </a:r>
            <a:r>
              <a:rPr lang="es-ES" sz="1500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es-ES" sz="1500" dirty="0" err="1">
                <a:solidFill>
                  <a:srgbClr val="008000"/>
                </a:solidFill>
                <a:latin typeface="Consolas" panose="020B0609020204030204" pitchFamily="49" charset="0"/>
              </a:rPr>
              <a:t>service</a:t>
            </a:r>
            <a:r>
              <a:rPr lang="es-ES" sz="1500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es-ES" sz="1500" dirty="0" err="1">
                <a:solidFill>
                  <a:srgbClr val="008000"/>
                </a:solidFill>
                <a:latin typeface="Consolas" panose="020B0609020204030204" pitchFamily="49" charset="0"/>
              </a:rPr>
              <a:t>without</a:t>
            </a:r>
            <a:r>
              <a:rPr lang="es-ES" sz="1500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es-ES" sz="1500" dirty="0" err="1">
                <a:solidFill>
                  <a:srgbClr val="008000"/>
                </a:solidFill>
                <a:latin typeface="Consolas" panose="020B0609020204030204" pitchFamily="49" charset="0"/>
              </a:rPr>
              <a:t>dependencies</a:t>
            </a:r>
            <a:endParaRPr lang="es-ES" sz="1500" dirty="0">
              <a:solidFill>
                <a:srgbClr val="008000"/>
              </a:solidFill>
              <a:latin typeface="Consolas" panose="020B0609020204030204" pitchFamily="49" charset="0"/>
            </a:endParaRPr>
          </a:p>
          <a:p>
            <a:r>
              <a:rPr lang="es-ES" sz="1500" dirty="0">
                <a:solidFill>
                  <a:srgbClr val="008000"/>
                </a:solidFill>
                <a:latin typeface="Consolas" panose="020B0609020204030204" pitchFamily="49" charset="0"/>
              </a:rPr>
              <a:t>// </a:t>
            </a:r>
            <a:r>
              <a:rPr lang="es-ES" sz="1500" dirty="0" err="1">
                <a:solidFill>
                  <a:srgbClr val="008000"/>
                </a:solidFill>
                <a:latin typeface="Consolas" panose="020B0609020204030204" pitchFamily="49" charset="0"/>
              </a:rPr>
              <a:t>we</a:t>
            </a:r>
            <a:r>
              <a:rPr lang="es-ES" sz="1500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es-ES" sz="1500" dirty="0" err="1">
                <a:solidFill>
                  <a:srgbClr val="008000"/>
                </a:solidFill>
                <a:latin typeface="Consolas" panose="020B0609020204030204" pitchFamily="49" charset="0"/>
              </a:rPr>
              <a:t>need</a:t>
            </a:r>
            <a:r>
              <a:rPr lang="es-ES" sz="1500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es-ES" sz="1500" dirty="0" err="1">
                <a:solidFill>
                  <a:srgbClr val="008000"/>
                </a:solidFill>
                <a:latin typeface="Consolas" panose="020B0609020204030204" pitchFamily="49" charset="0"/>
              </a:rPr>
              <a:t>to</a:t>
            </a:r>
            <a:r>
              <a:rPr lang="es-ES" sz="1500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es-ES" sz="1500" dirty="0" err="1">
                <a:solidFill>
                  <a:srgbClr val="008000"/>
                </a:solidFill>
                <a:latin typeface="Consolas" panose="020B0609020204030204" pitchFamily="49" charset="0"/>
              </a:rPr>
              <a:t>implement</a:t>
            </a:r>
            <a:r>
              <a:rPr lang="es-ES" sz="1500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es-ES" sz="1500" dirty="0" err="1">
                <a:solidFill>
                  <a:srgbClr val="008000"/>
                </a:solidFill>
                <a:latin typeface="Consolas" panose="020B0609020204030204" pitchFamily="49" charset="0"/>
              </a:rPr>
              <a:t>Func</a:t>
            </a:r>
            <a:r>
              <a:rPr lang="es-ES" sz="1500" dirty="0">
                <a:solidFill>
                  <a:srgbClr val="008000"/>
                </a:solidFill>
                <a:latin typeface="Consolas" panose="020B0609020204030204" pitchFamily="49" charset="0"/>
              </a:rPr>
              <a:t>&lt;</a:t>
            </a:r>
            <a:r>
              <a:rPr lang="es-ES" sz="1500" dirty="0" err="1">
                <a:solidFill>
                  <a:srgbClr val="008000"/>
                </a:solidFill>
                <a:latin typeface="Consolas" panose="020B0609020204030204" pitchFamily="49" charset="0"/>
              </a:rPr>
              <a:t>ValueTask</a:t>
            </a:r>
            <a:r>
              <a:rPr lang="es-ES" sz="1500" dirty="0">
                <a:solidFill>
                  <a:srgbClr val="008000"/>
                </a:solidFill>
                <a:latin typeface="Consolas" panose="020B0609020204030204" pitchFamily="49" charset="0"/>
              </a:rPr>
              <a:t>&lt;</a:t>
            </a:r>
            <a:r>
              <a:rPr lang="es-ES" sz="1500" dirty="0" err="1">
                <a:solidFill>
                  <a:srgbClr val="008000"/>
                </a:solidFill>
                <a:latin typeface="Consolas" panose="020B0609020204030204" pitchFamily="49" charset="0"/>
              </a:rPr>
              <a:t>IHealthCheckResult</a:t>
            </a:r>
            <a:r>
              <a:rPr lang="es-ES" sz="1500" dirty="0">
                <a:solidFill>
                  <a:srgbClr val="008000"/>
                </a:solidFill>
                <a:latin typeface="Consolas" panose="020B0609020204030204" pitchFamily="49" charset="0"/>
              </a:rPr>
              <a:t>&gt;&gt; </a:t>
            </a:r>
            <a:r>
              <a:rPr lang="es-ES" sz="1500" dirty="0" err="1">
                <a:solidFill>
                  <a:srgbClr val="008000"/>
                </a:solidFill>
                <a:latin typeface="Consolas" panose="020B0609020204030204" pitchFamily="49" charset="0"/>
              </a:rPr>
              <a:t>check</a:t>
            </a:r>
            <a:endParaRPr lang="es-ES" sz="1500" dirty="0">
              <a:solidFill>
                <a:srgbClr val="008000"/>
              </a:solidFill>
              <a:latin typeface="Consolas" panose="020B0609020204030204" pitchFamily="49" charset="0"/>
            </a:endParaRPr>
          </a:p>
          <a:p>
            <a:r>
              <a:rPr lang="es-ES" sz="1500" dirty="0" err="1">
                <a:latin typeface="Consolas" panose="020B0609020204030204" pitchFamily="49" charset="0"/>
              </a:rPr>
              <a:t>services.AddHealthChecks</a:t>
            </a:r>
            <a:r>
              <a:rPr lang="es-ES" sz="1500" dirty="0">
                <a:latin typeface="Consolas" panose="020B0609020204030204" pitchFamily="49" charset="0"/>
              </a:rPr>
              <a:t>(</a:t>
            </a:r>
            <a:r>
              <a:rPr lang="es-ES" sz="1500" dirty="0" err="1">
                <a:latin typeface="Consolas" panose="020B0609020204030204" pitchFamily="49" charset="0"/>
              </a:rPr>
              <a:t>checks</a:t>
            </a:r>
            <a:r>
              <a:rPr lang="es-ES" sz="1500" dirty="0">
                <a:latin typeface="Consolas" panose="020B0609020204030204" pitchFamily="49" charset="0"/>
              </a:rPr>
              <a:t> =&gt;</a:t>
            </a:r>
          </a:p>
          <a:p>
            <a:r>
              <a:rPr lang="es-ES" sz="1500" dirty="0">
                <a:latin typeface="Consolas" panose="020B0609020204030204" pitchFamily="49" charset="0"/>
              </a:rPr>
              <a:t>{</a:t>
            </a:r>
          </a:p>
          <a:p>
            <a:r>
              <a:rPr lang="es-ES" sz="1500" dirty="0">
                <a:latin typeface="Consolas" panose="020B0609020204030204" pitchFamily="49" charset="0"/>
              </a:rPr>
              <a:t>    </a:t>
            </a:r>
            <a:r>
              <a:rPr lang="es-ES" sz="1600" dirty="0" err="1">
                <a:latin typeface="Consolas" panose="020B0609020204030204" pitchFamily="49" charset="0"/>
              </a:rPr>
              <a:t>checks.AddValueTaskCheck</a:t>
            </a:r>
            <a:r>
              <a:rPr lang="es-ES" sz="1600" dirty="0">
                <a:latin typeface="Consolas" panose="020B0609020204030204" pitchFamily="49" charset="0"/>
              </a:rPr>
              <a:t>(</a:t>
            </a:r>
            <a:r>
              <a:rPr lang="es-ES" sz="1600" dirty="0">
                <a:solidFill>
                  <a:srgbClr val="F19393"/>
                </a:solidFill>
                <a:latin typeface="Consolas" panose="020B0609020204030204" pitchFamily="49" charset="0"/>
              </a:rPr>
              <a:t>"HTTP </a:t>
            </a:r>
            <a:r>
              <a:rPr lang="es-ES" sz="1600" dirty="0" err="1">
                <a:solidFill>
                  <a:srgbClr val="F19393"/>
                </a:solidFill>
                <a:latin typeface="Consolas" panose="020B0609020204030204" pitchFamily="49" charset="0"/>
              </a:rPr>
              <a:t>Endpoint</a:t>
            </a:r>
            <a:r>
              <a:rPr lang="es-ES" sz="1600" dirty="0">
                <a:solidFill>
                  <a:srgbClr val="F19393"/>
                </a:solidFill>
                <a:latin typeface="Consolas" panose="020B0609020204030204" pitchFamily="49" charset="0"/>
              </a:rPr>
              <a:t>"</a:t>
            </a:r>
            <a:r>
              <a:rPr lang="es-ES" sz="1600" dirty="0">
                <a:latin typeface="Consolas" panose="020B0609020204030204" pitchFamily="49" charset="0"/>
              </a:rPr>
              <a:t>, </a:t>
            </a:r>
          </a:p>
          <a:p>
            <a:r>
              <a:rPr lang="es-ES" sz="1600" dirty="0">
                <a:latin typeface="Consolas" panose="020B0609020204030204" pitchFamily="49" charset="0"/>
              </a:rPr>
              <a:t>        () =&gt;</a:t>
            </a:r>
            <a:r>
              <a:rPr lang="es-E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ES" sz="1600" dirty="0">
                <a:solidFill>
                  <a:srgbClr val="0000FF"/>
                </a:solidFill>
                <a:latin typeface="Consolas" panose="020B0609020204030204" pitchFamily="49" charset="0"/>
              </a:rPr>
              <a:t>new </a:t>
            </a:r>
            <a:r>
              <a:rPr lang="es-ES" sz="1600" dirty="0" err="1">
                <a:latin typeface="Consolas" panose="020B0609020204030204" pitchFamily="49" charset="0"/>
              </a:rPr>
              <a:t>ValueTask</a:t>
            </a:r>
            <a:r>
              <a:rPr lang="es-ES" sz="1600" dirty="0">
                <a:latin typeface="Consolas" panose="020B0609020204030204" pitchFamily="49" charset="0"/>
              </a:rPr>
              <a:t>&lt;</a:t>
            </a:r>
            <a:r>
              <a:rPr lang="es-ES" sz="1600" dirty="0" err="1">
                <a:latin typeface="Consolas" panose="020B0609020204030204" pitchFamily="49" charset="0"/>
              </a:rPr>
              <a:t>IHealthCheckResult</a:t>
            </a:r>
            <a:r>
              <a:rPr lang="es-ES" sz="1600" dirty="0">
                <a:latin typeface="Consolas" panose="020B0609020204030204" pitchFamily="49" charset="0"/>
              </a:rPr>
              <a:t>&gt;(</a:t>
            </a:r>
            <a:r>
              <a:rPr lang="es-ES" sz="1600" dirty="0" err="1">
                <a:latin typeface="Consolas" panose="020B0609020204030204" pitchFamily="49" charset="0"/>
              </a:rPr>
              <a:t>HealthCheckResult.Healthy</a:t>
            </a:r>
            <a:r>
              <a:rPr lang="es-ES" sz="1600" dirty="0">
                <a:latin typeface="Consolas" panose="020B0609020204030204" pitchFamily="49" charset="0"/>
              </a:rPr>
              <a:t>(</a:t>
            </a:r>
            <a:r>
              <a:rPr lang="es-ES" sz="1600" dirty="0">
                <a:solidFill>
                  <a:srgbClr val="F19393"/>
                </a:solidFill>
                <a:latin typeface="Consolas" panose="020B0609020204030204" pitchFamily="49" charset="0"/>
              </a:rPr>
              <a:t>"Ok"</a:t>
            </a:r>
            <a:r>
              <a:rPr lang="es-ES" sz="1600" dirty="0">
                <a:latin typeface="Consolas" panose="020B0609020204030204" pitchFamily="49" charset="0"/>
              </a:rPr>
              <a:t>)),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      </a:t>
            </a:r>
            <a:r>
              <a:rPr lang="en-US" sz="1600" dirty="0" err="1">
                <a:latin typeface="Consolas" panose="020B0609020204030204" pitchFamily="49" charset="0"/>
              </a:rPr>
              <a:t>TimeSpan.Zero</a:t>
            </a:r>
            <a:r>
              <a:rPr lang="en-US" sz="1600" dirty="0">
                <a:latin typeface="Consolas" panose="020B0609020204030204" pitchFamily="49" charset="0"/>
              </a:rPr>
              <a:t> </a:t>
            </a:r>
            <a:r>
              <a:rPr lang="es-ES" sz="1600" dirty="0">
                <a:latin typeface="Consolas" panose="020B0609020204030204" pitchFamily="49" charset="0"/>
              </a:rPr>
              <a:t>); </a:t>
            </a:r>
            <a:r>
              <a:rPr lang="es-ES" sz="1500" dirty="0">
                <a:solidFill>
                  <a:srgbClr val="008000"/>
                </a:solidFill>
                <a:latin typeface="Consolas" panose="020B0609020204030204" pitchFamily="49" charset="0"/>
              </a:rPr>
              <a:t>//</a:t>
            </a:r>
            <a:r>
              <a:rPr lang="es-ES" sz="1600" dirty="0">
                <a:latin typeface="Consolas" panose="020B0609020204030204" pitchFamily="49" charset="0"/>
              </a:rPr>
              <a:t> </a:t>
            </a:r>
            <a:r>
              <a:rPr lang="es-ES" sz="1500" dirty="0">
                <a:solidFill>
                  <a:srgbClr val="008000"/>
                </a:solidFill>
                <a:latin typeface="Consolas" panose="020B0609020204030204" pitchFamily="49" charset="0"/>
              </a:rPr>
              <a:t>no cache </a:t>
            </a:r>
            <a:r>
              <a:rPr lang="es-ES" sz="1500" dirty="0" err="1">
                <a:solidFill>
                  <a:srgbClr val="008000"/>
                </a:solidFill>
                <a:latin typeface="Consolas" panose="020B0609020204030204" pitchFamily="49" charset="0"/>
              </a:rPr>
              <a:t>here</a:t>
            </a:r>
            <a:r>
              <a:rPr lang="es-ES" sz="1500" dirty="0">
                <a:solidFill>
                  <a:srgbClr val="008000"/>
                </a:solidFill>
                <a:latin typeface="Consolas" panose="020B0609020204030204" pitchFamily="49" charset="0"/>
              </a:rPr>
              <a:t>, </a:t>
            </a:r>
            <a:r>
              <a:rPr lang="es-ES" sz="1500" dirty="0" err="1">
                <a:solidFill>
                  <a:srgbClr val="008000"/>
                </a:solidFill>
                <a:latin typeface="Consolas" panose="020B0609020204030204" pitchFamily="49" charset="0"/>
              </a:rPr>
              <a:t>for</a:t>
            </a:r>
            <a:r>
              <a:rPr lang="es-ES" sz="1500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es-ES" sz="1500" dirty="0" err="1">
                <a:solidFill>
                  <a:srgbClr val="008000"/>
                </a:solidFill>
                <a:latin typeface="Consolas" panose="020B0609020204030204" pitchFamily="49" charset="0"/>
              </a:rPr>
              <a:t>testing</a:t>
            </a:r>
            <a:r>
              <a:rPr lang="es-ES" sz="1500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es-ES" sz="1500" dirty="0" err="1">
                <a:solidFill>
                  <a:srgbClr val="008000"/>
                </a:solidFill>
                <a:latin typeface="Consolas" panose="020B0609020204030204" pitchFamily="49" charset="0"/>
              </a:rPr>
              <a:t>or</a:t>
            </a:r>
            <a:r>
              <a:rPr lang="es-ES" sz="1500" dirty="0">
                <a:solidFill>
                  <a:srgbClr val="008000"/>
                </a:solidFill>
                <a:latin typeface="Consolas" panose="020B0609020204030204" pitchFamily="49" charset="0"/>
              </a:rPr>
              <a:t> demo </a:t>
            </a:r>
            <a:r>
              <a:rPr lang="es-ES" sz="1500" dirty="0" err="1">
                <a:solidFill>
                  <a:srgbClr val="008000"/>
                </a:solidFill>
                <a:latin typeface="Consolas" panose="020B0609020204030204" pitchFamily="49" charset="0"/>
              </a:rPr>
              <a:t>only</a:t>
            </a:r>
            <a:endParaRPr lang="es-ES" sz="1500" dirty="0">
              <a:latin typeface="Consolas" panose="020B0609020204030204" pitchFamily="49" charset="0"/>
            </a:endParaRPr>
          </a:p>
          <a:p>
            <a:r>
              <a:rPr lang="es-ES" sz="1500" dirty="0">
                <a:latin typeface="Consolas" panose="020B0609020204030204" pitchFamily="49" charset="0"/>
              </a:rPr>
              <a:t>});</a:t>
            </a:r>
            <a:endParaRPr lang="es-ES" sz="1500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06EFE79-2780-42D9-BA69-E552741FDAB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lvl="0">
              <a:defRPr/>
            </a:pPr>
            <a:r>
              <a:rPr lang="es-ES" dirty="0"/>
              <a:t>@</a:t>
            </a:r>
            <a:r>
              <a:rPr lang="es-ES" dirty="0" err="1"/>
              <a:t>plainconcepts</a:t>
            </a:r>
            <a:endParaRPr kumimoji="0" lang="es-ES" sz="1200" b="0" i="0" u="none" strike="noStrike" kern="1200" cap="none" spc="0" normalizeH="0" baseline="0" noProof="0" dirty="0">
              <a:ln>
                <a:noFill/>
              </a:ln>
              <a:solidFill>
                <a:srgbClr val="00D0FF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57812181-CA83-45C6-9DFF-89E2A5F44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ASP.NET Core</a:t>
            </a:r>
            <a:endParaRPr lang="es-ES" dirty="0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DA9C74BB-EBB7-4393-9E58-080DEAD0F31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b="1" dirty="0" err="1"/>
              <a:t>Setting</a:t>
            </a:r>
            <a:r>
              <a:rPr lang="es-ES" b="1" dirty="0"/>
              <a:t> </a:t>
            </a:r>
            <a:r>
              <a:rPr lang="es-ES" b="1" dirty="0" err="1"/>
              <a:t>the</a:t>
            </a:r>
            <a:r>
              <a:rPr lang="es-ES" b="1" dirty="0"/>
              <a:t> </a:t>
            </a:r>
            <a:r>
              <a:rPr lang="es-ES" b="1" dirty="0" err="1"/>
              <a:t>check</a:t>
            </a:r>
            <a:r>
              <a:rPr lang="es-ES" b="1" dirty="0"/>
              <a:t> </a:t>
            </a:r>
            <a:r>
              <a:rPr lang="es-ES" b="1" dirty="0" err="1"/>
              <a:t>for</a:t>
            </a:r>
            <a:r>
              <a:rPr lang="es-ES" b="1" dirty="0"/>
              <a:t> </a:t>
            </a:r>
            <a:r>
              <a:rPr lang="es-ES" b="1" dirty="0" err="1"/>
              <a:t>the</a:t>
            </a:r>
            <a:r>
              <a:rPr lang="es-ES" b="1" dirty="0"/>
              <a:t> </a:t>
            </a:r>
            <a:r>
              <a:rPr lang="es-ES" b="1" dirty="0" err="1"/>
              <a:t>own</a:t>
            </a:r>
            <a:r>
              <a:rPr lang="es-ES" b="1" dirty="0"/>
              <a:t> </a:t>
            </a:r>
            <a:r>
              <a:rPr lang="es-ES" b="1" dirty="0" err="1"/>
              <a:t>service</a:t>
            </a:r>
            <a:endParaRPr lang="es-ES" b="1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EA3FAC5E-A699-4AB5-82F5-1A624EB26DC2}"/>
              </a:ext>
            </a:extLst>
          </p:cNvPr>
          <p:cNvSpPr txBox="1"/>
          <p:nvPr/>
        </p:nvSpPr>
        <p:spPr>
          <a:xfrm>
            <a:off x="10357407" y="2318889"/>
            <a:ext cx="14942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>
                <a:solidFill>
                  <a:schemeClr val="bg1"/>
                </a:solidFill>
                <a:hlinkClick r:id="rId2"/>
              </a:rPr>
              <a:t>MS </a:t>
            </a:r>
            <a:r>
              <a:rPr lang="es-ES" sz="1000" dirty="0" err="1">
                <a:solidFill>
                  <a:schemeClr val="bg1"/>
                </a:solidFill>
                <a:hlinkClick r:id="rId2"/>
              </a:rPr>
              <a:t>eShopOnContainers</a:t>
            </a:r>
            <a:endParaRPr lang="es-E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78393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DC21440B-7100-4D13-9AC8-A5EAA8DEFA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At </a:t>
            </a:r>
            <a:r>
              <a:rPr lang="es-ES" dirty="0" err="1"/>
              <a:t>Program</a:t>
            </a:r>
            <a:r>
              <a:rPr lang="es-ES" dirty="0"/>
              <a:t> </a:t>
            </a:r>
            <a:r>
              <a:rPr lang="es-ES" dirty="0" err="1"/>
              <a:t>class</a:t>
            </a:r>
            <a:r>
              <a:rPr lang="es-ES" dirty="0"/>
              <a:t>, </a:t>
            </a:r>
            <a:r>
              <a:rPr lang="es-ES" dirty="0" err="1"/>
              <a:t>BuildWebHost</a:t>
            </a:r>
            <a:r>
              <a:rPr lang="es-ES" dirty="0"/>
              <a:t> </a:t>
            </a:r>
            <a:r>
              <a:rPr lang="es-ES" dirty="0" err="1"/>
              <a:t>method</a:t>
            </a:r>
            <a:endParaRPr lang="es-ES" dirty="0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366B15AF-E401-4629-86DD-A62C6C9CD26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8CB616A-2EDE-4F93-81C7-BE29C9C217CB}" type="slidenum">
              <a:rPr kumimoji="0" lang="es-E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s-E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5A4FDDC-5608-434B-B899-F0F11012F70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Autofit/>
          </a:bodyPr>
          <a:lstStyle/>
          <a:p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public static </a:t>
            </a:r>
            <a:r>
              <a:rPr lang="en-US" sz="1600" dirty="0" err="1">
                <a:latin typeface="Consolas" panose="020B0609020204030204" pitchFamily="49" charset="0"/>
              </a:rPr>
              <a:t>IWebHost</a:t>
            </a:r>
            <a:r>
              <a:rPr lang="en-US" sz="1600" dirty="0">
                <a:latin typeface="Consolas" panose="020B0609020204030204" pitchFamily="49" charset="0"/>
              </a:rPr>
              <a:t> </a:t>
            </a:r>
            <a:r>
              <a:rPr lang="en-US" sz="1600" dirty="0" err="1">
                <a:latin typeface="Consolas" panose="020B0609020204030204" pitchFamily="49" charset="0"/>
              </a:rPr>
              <a:t>BuildWebHost</a:t>
            </a:r>
            <a:r>
              <a:rPr lang="en-US" sz="1600" dirty="0"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string</a:t>
            </a:r>
            <a:r>
              <a:rPr lang="en-US" sz="1600" dirty="0">
                <a:latin typeface="Consolas" panose="020B0609020204030204" pitchFamily="49" charset="0"/>
              </a:rPr>
              <a:t>[] </a:t>
            </a:r>
            <a:r>
              <a:rPr lang="en-US" sz="1600" dirty="0" err="1">
                <a:latin typeface="Consolas" panose="020B0609020204030204" pitchFamily="49" charset="0"/>
              </a:rPr>
              <a:t>args</a:t>
            </a:r>
            <a:r>
              <a:rPr lang="en-US" sz="1600" dirty="0">
                <a:latin typeface="Consolas" panose="020B0609020204030204" pitchFamily="49" charset="0"/>
              </a:rPr>
              <a:t>) =&gt;</a:t>
            </a:r>
          </a:p>
          <a:p>
            <a:r>
              <a:rPr lang="es-E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s-ES" sz="1600" dirty="0" err="1">
                <a:latin typeface="Consolas" panose="020B0609020204030204" pitchFamily="49" charset="0"/>
              </a:rPr>
              <a:t>WebHost.CreateDefaultBuilder</a:t>
            </a:r>
            <a:r>
              <a:rPr lang="es-ES" sz="1600" dirty="0">
                <a:latin typeface="Consolas" panose="020B0609020204030204" pitchFamily="49" charset="0"/>
              </a:rPr>
              <a:t>(</a:t>
            </a:r>
            <a:r>
              <a:rPr lang="es-ES" sz="1600" dirty="0" err="1">
                <a:latin typeface="Consolas" panose="020B0609020204030204" pitchFamily="49" charset="0"/>
              </a:rPr>
              <a:t>args</a:t>
            </a:r>
            <a:r>
              <a:rPr lang="es-ES" sz="1600" dirty="0">
                <a:latin typeface="Consolas" panose="020B0609020204030204" pitchFamily="49" charset="0"/>
              </a:rPr>
              <a:t>)</a:t>
            </a:r>
          </a:p>
          <a:p>
            <a:r>
              <a:rPr lang="es-ES" sz="1600" dirty="0">
                <a:latin typeface="Consolas" panose="020B0609020204030204" pitchFamily="49" charset="0"/>
              </a:rPr>
              <a:t>             .</a:t>
            </a:r>
            <a:r>
              <a:rPr lang="es-ES" sz="1600" dirty="0" err="1">
                <a:latin typeface="Consolas" panose="020B0609020204030204" pitchFamily="49" charset="0"/>
              </a:rPr>
              <a:t>UseStartup</a:t>
            </a:r>
            <a:r>
              <a:rPr lang="es-ES" sz="1600" dirty="0">
                <a:latin typeface="Consolas" panose="020B0609020204030204" pitchFamily="49" charset="0"/>
              </a:rPr>
              <a:t>&lt;Startup&gt;()</a:t>
            </a:r>
          </a:p>
          <a:p>
            <a:r>
              <a:rPr lang="es-ES" sz="1600" dirty="0">
                <a:latin typeface="Consolas" panose="020B0609020204030204" pitchFamily="49" charset="0"/>
              </a:rPr>
              <a:t>                .</a:t>
            </a:r>
            <a:r>
              <a:rPr lang="es-ES" sz="1600" dirty="0" err="1">
                <a:latin typeface="Consolas" panose="020B0609020204030204" pitchFamily="49" charset="0"/>
              </a:rPr>
              <a:t>UseApplicationInsights</a:t>
            </a:r>
            <a:r>
              <a:rPr lang="es-ES" sz="1600" dirty="0">
                <a:latin typeface="Consolas" panose="020B0609020204030204" pitchFamily="49" charset="0"/>
              </a:rPr>
              <a:t>()</a:t>
            </a:r>
          </a:p>
          <a:p>
            <a:r>
              <a:rPr lang="es-ES" sz="1600" dirty="0">
                <a:latin typeface="Consolas" panose="020B0609020204030204" pitchFamily="49" charset="0"/>
              </a:rPr>
              <a:t>                </a:t>
            </a:r>
            <a:r>
              <a:rPr lang="es-ES" sz="1600" dirty="0">
                <a:solidFill>
                  <a:srgbClr val="008000"/>
                </a:solidFill>
                <a:latin typeface="Consolas" panose="020B0609020204030204" pitchFamily="49" charset="0"/>
              </a:rPr>
              <a:t>// </a:t>
            </a:r>
            <a:r>
              <a:rPr lang="es-ES" sz="1600" dirty="0" err="1">
                <a:solidFill>
                  <a:srgbClr val="008000"/>
                </a:solidFill>
                <a:latin typeface="Consolas" panose="020B0609020204030204" pitchFamily="49" charset="0"/>
              </a:rPr>
              <a:t>Reporting</a:t>
            </a:r>
            <a:r>
              <a:rPr lang="es-ES" sz="1600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es-ES" sz="1600" dirty="0" err="1">
                <a:solidFill>
                  <a:srgbClr val="008000"/>
                </a:solidFill>
                <a:latin typeface="Consolas" panose="020B0609020204030204" pitchFamily="49" charset="0"/>
              </a:rPr>
              <a:t>health</a:t>
            </a:r>
            <a:r>
              <a:rPr lang="es-ES" sz="1600" dirty="0">
                <a:solidFill>
                  <a:srgbClr val="008000"/>
                </a:solidFill>
                <a:latin typeface="Consolas" panose="020B0609020204030204" pitchFamily="49" charset="0"/>
              </a:rPr>
              <a:t> status at </a:t>
            </a:r>
            <a:r>
              <a:rPr lang="es-ES" sz="1600" dirty="0" err="1">
                <a:solidFill>
                  <a:srgbClr val="008000"/>
                </a:solidFill>
                <a:latin typeface="Consolas" panose="020B0609020204030204" pitchFamily="49" charset="0"/>
              </a:rPr>
              <a:t>service</a:t>
            </a:r>
            <a:r>
              <a:rPr lang="es-ES" sz="1600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es-ES" sz="1600" dirty="0" err="1">
                <a:solidFill>
                  <a:srgbClr val="008000"/>
                </a:solidFill>
                <a:latin typeface="Consolas" panose="020B0609020204030204" pitchFamily="49" charset="0"/>
              </a:rPr>
              <a:t>address</a:t>
            </a:r>
            <a:r>
              <a:rPr lang="es-ES" sz="1600" dirty="0">
                <a:solidFill>
                  <a:srgbClr val="008000"/>
                </a:solidFill>
                <a:latin typeface="Consolas" panose="020B0609020204030204" pitchFamily="49" charset="0"/>
              </a:rPr>
              <a:t>/</a:t>
            </a:r>
            <a:r>
              <a:rPr lang="es-ES" sz="1600" dirty="0" err="1">
                <a:solidFill>
                  <a:srgbClr val="008000"/>
                </a:solidFill>
                <a:latin typeface="Consolas" panose="020B0609020204030204" pitchFamily="49" charset="0"/>
              </a:rPr>
              <a:t>hc</a:t>
            </a:r>
            <a:endParaRPr lang="es-ES" sz="1600" dirty="0">
              <a:latin typeface="Consolas" panose="020B0609020204030204" pitchFamily="49" charset="0"/>
            </a:endParaRPr>
          </a:p>
          <a:p>
            <a:r>
              <a:rPr lang="es-E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s-ES" sz="1600" b="1" dirty="0">
                <a:latin typeface="Consolas" panose="020B0609020204030204" pitchFamily="49" charset="0"/>
              </a:rPr>
              <a:t>.</a:t>
            </a:r>
            <a:r>
              <a:rPr lang="es-ES" sz="1600" dirty="0" err="1">
                <a:latin typeface="Consolas" panose="020B0609020204030204" pitchFamily="49" charset="0"/>
              </a:rPr>
              <a:t>UseHealthChecks</a:t>
            </a:r>
            <a:r>
              <a:rPr lang="es-ES" sz="1600" dirty="0">
                <a:latin typeface="Consolas" panose="020B0609020204030204" pitchFamily="49" charset="0"/>
              </a:rPr>
              <a:t>(</a:t>
            </a:r>
            <a:r>
              <a:rPr lang="es-ES" sz="1600" dirty="0">
                <a:solidFill>
                  <a:srgbClr val="F19393"/>
                </a:solidFill>
                <a:latin typeface="Consolas" panose="020B0609020204030204" pitchFamily="49" charset="0"/>
              </a:rPr>
              <a:t>"/</a:t>
            </a:r>
            <a:r>
              <a:rPr lang="es-ES" sz="1600" dirty="0" err="1">
                <a:solidFill>
                  <a:srgbClr val="F19393"/>
                </a:solidFill>
                <a:latin typeface="Consolas" panose="020B0609020204030204" pitchFamily="49" charset="0"/>
              </a:rPr>
              <a:t>hc</a:t>
            </a:r>
            <a:r>
              <a:rPr lang="es-ES" sz="1600" dirty="0">
                <a:solidFill>
                  <a:srgbClr val="F19393"/>
                </a:solidFill>
                <a:latin typeface="Consolas" panose="020B0609020204030204" pitchFamily="49" charset="0"/>
              </a:rPr>
              <a:t>"</a:t>
            </a:r>
            <a:r>
              <a:rPr lang="es-ES" sz="1600" dirty="0">
                <a:latin typeface="Consolas" panose="020B0609020204030204" pitchFamily="49" charset="0"/>
              </a:rPr>
              <a:t>)</a:t>
            </a:r>
          </a:p>
          <a:p>
            <a:r>
              <a:rPr lang="es-E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s-ES" sz="1600" dirty="0">
                <a:latin typeface="Consolas" panose="020B0609020204030204" pitchFamily="49" charset="0"/>
              </a:rPr>
              <a:t>.</a:t>
            </a:r>
            <a:r>
              <a:rPr lang="es-ES" sz="1600" dirty="0" err="1">
                <a:latin typeface="Consolas" panose="020B0609020204030204" pitchFamily="49" charset="0"/>
              </a:rPr>
              <a:t>UseContentRoot</a:t>
            </a:r>
            <a:r>
              <a:rPr lang="es-ES" sz="1600" dirty="0">
                <a:latin typeface="Consolas" panose="020B0609020204030204" pitchFamily="49" charset="0"/>
              </a:rPr>
              <a:t>(</a:t>
            </a:r>
            <a:r>
              <a:rPr lang="es-ES" sz="1600" dirty="0" err="1">
                <a:latin typeface="Consolas" panose="020B0609020204030204" pitchFamily="49" charset="0"/>
              </a:rPr>
              <a:t>Directory.GetCurrentDirectory</a:t>
            </a:r>
            <a:r>
              <a:rPr lang="es-ES" sz="1600" dirty="0">
                <a:latin typeface="Consolas" panose="020B0609020204030204" pitchFamily="49" charset="0"/>
              </a:rPr>
              <a:t>())</a:t>
            </a:r>
          </a:p>
          <a:p>
            <a:r>
              <a:rPr lang="es-E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s-ES" sz="1600" dirty="0">
                <a:latin typeface="Consolas" panose="020B0609020204030204" pitchFamily="49" charset="0"/>
              </a:rPr>
              <a:t>.</a:t>
            </a:r>
            <a:r>
              <a:rPr lang="es-ES" sz="1600" dirty="0" err="1">
                <a:latin typeface="Consolas" panose="020B0609020204030204" pitchFamily="49" charset="0"/>
              </a:rPr>
              <a:t>UseWebRoot</a:t>
            </a:r>
            <a:r>
              <a:rPr lang="es-ES" sz="1600" dirty="0">
                <a:latin typeface="Consolas" panose="020B0609020204030204" pitchFamily="49" charset="0"/>
              </a:rPr>
              <a:t>(</a:t>
            </a:r>
            <a:r>
              <a:rPr lang="es-ES" sz="1600" dirty="0">
                <a:solidFill>
                  <a:srgbClr val="F19393"/>
                </a:solidFill>
                <a:latin typeface="Consolas" panose="020B0609020204030204" pitchFamily="49" charset="0"/>
              </a:rPr>
              <a:t>"</a:t>
            </a:r>
            <a:r>
              <a:rPr lang="es-ES" sz="1600" dirty="0" err="1">
                <a:solidFill>
                  <a:srgbClr val="F19393"/>
                </a:solidFill>
                <a:latin typeface="Consolas" panose="020B0609020204030204" pitchFamily="49" charset="0"/>
              </a:rPr>
              <a:t>Pics</a:t>
            </a:r>
            <a:r>
              <a:rPr lang="es-ES" sz="1600" dirty="0">
                <a:solidFill>
                  <a:srgbClr val="F19393"/>
                </a:solidFill>
                <a:latin typeface="Consolas" panose="020B0609020204030204" pitchFamily="49" charset="0"/>
              </a:rPr>
              <a:t>"</a:t>
            </a:r>
            <a:r>
              <a:rPr lang="es-ES" sz="1600" dirty="0">
                <a:latin typeface="Consolas" panose="020B0609020204030204" pitchFamily="49" charset="0"/>
              </a:rPr>
              <a:t>)</a:t>
            </a:r>
          </a:p>
          <a:p>
            <a:r>
              <a:rPr lang="es-ES" sz="1600" dirty="0">
                <a:latin typeface="Consolas" panose="020B0609020204030204" pitchFamily="49" charset="0"/>
              </a:rPr>
              <a:t>                 (...)</a:t>
            </a:r>
            <a:endParaRPr lang="es-ES" sz="1500" dirty="0">
              <a:latin typeface="Consolas" panose="020B0609020204030204" pitchFamily="49" charset="0"/>
            </a:endParaRP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06EFE79-2780-42D9-BA69-E552741FDAB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lvl="0">
              <a:defRPr/>
            </a:pPr>
            <a:r>
              <a:rPr lang="es-ES" dirty="0"/>
              <a:t>@</a:t>
            </a:r>
            <a:r>
              <a:rPr lang="es-ES" dirty="0" err="1"/>
              <a:t>plainconcepts</a:t>
            </a:r>
            <a:endParaRPr kumimoji="0" lang="es-ES" sz="1200" b="0" i="0" u="none" strike="noStrike" kern="1200" cap="none" spc="0" normalizeH="0" baseline="0" noProof="0" dirty="0">
              <a:ln>
                <a:noFill/>
              </a:ln>
              <a:solidFill>
                <a:srgbClr val="00D0FF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57812181-CA83-45C6-9DFF-89E2A5F44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ASP.NET Core</a:t>
            </a:r>
            <a:endParaRPr lang="es-ES" dirty="0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DA9C74BB-EBB7-4393-9E58-080DEAD0F31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b="1" dirty="0" err="1"/>
              <a:t>Exposing</a:t>
            </a:r>
            <a:r>
              <a:rPr lang="es-ES" b="1" dirty="0"/>
              <a:t> </a:t>
            </a:r>
            <a:r>
              <a:rPr lang="es-ES" b="1" dirty="0" err="1"/>
              <a:t>the</a:t>
            </a:r>
            <a:r>
              <a:rPr lang="es-ES" b="1" dirty="0"/>
              <a:t> </a:t>
            </a:r>
            <a:r>
              <a:rPr lang="es-ES" b="1" dirty="0" err="1"/>
              <a:t>HealthCheck</a:t>
            </a:r>
            <a:r>
              <a:rPr lang="es-ES" b="1" dirty="0"/>
              <a:t> </a:t>
            </a:r>
            <a:r>
              <a:rPr lang="es-ES" b="1" dirty="0" err="1"/>
              <a:t>endpoint</a:t>
            </a:r>
            <a:endParaRPr lang="es-ES" b="1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CA9E74CC-3409-47E3-81EE-D21B8247A3AA}"/>
              </a:ext>
            </a:extLst>
          </p:cNvPr>
          <p:cNvSpPr txBox="1"/>
          <p:nvPr/>
        </p:nvSpPr>
        <p:spPr>
          <a:xfrm>
            <a:off x="10357407" y="2318889"/>
            <a:ext cx="14942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>
                <a:solidFill>
                  <a:schemeClr val="bg1"/>
                </a:solidFill>
                <a:hlinkClick r:id="rId2"/>
              </a:rPr>
              <a:t>MS </a:t>
            </a:r>
            <a:r>
              <a:rPr lang="es-ES" sz="1000" dirty="0" err="1">
                <a:solidFill>
                  <a:schemeClr val="bg1"/>
                </a:solidFill>
                <a:hlinkClick r:id="rId2"/>
              </a:rPr>
              <a:t>eShopOnContainers</a:t>
            </a:r>
            <a:endParaRPr lang="es-E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19022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C8CEAAD-8F71-4570-975A-5200855A3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8CB616A-2EDE-4F93-81C7-BE29C9C217CB}" type="slidenum">
              <a:rPr kumimoji="0" lang="es-E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DBFF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s-ES" sz="1200" b="0" i="0" u="none" strike="noStrike" kern="1200" cap="none" spc="0" normalizeH="0" baseline="0" noProof="0" dirty="0">
              <a:ln>
                <a:noFill/>
              </a:ln>
              <a:solidFill>
                <a:srgbClr val="00DBFF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CB4BD6C-1639-496B-9B43-13A8494AB09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sz="4800" dirty="0"/>
              <a:t>Workshop: </a:t>
            </a:r>
            <a:r>
              <a:rPr lang="es-ES" sz="4800" dirty="0" err="1"/>
              <a:t>implementing</a:t>
            </a:r>
            <a:r>
              <a:rPr lang="es-ES" sz="4800" dirty="0"/>
              <a:t> </a:t>
            </a:r>
            <a:r>
              <a:rPr lang="es-ES" sz="4800" dirty="0" err="1"/>
              <a:t>HealthChecks</a:t>
            </a:r>
            <a:endParaRPr lang="es-ES" sz="4800" dirty="0"/>
          </a:p>
        </p:txBody>
      </p:sp>
    </p:spTree>
    <p:extLst>
      <p:ext uri="{BB962C8B-B14F-4D97-AF65-F5344CB8AC3E}">
        <p14:creationId xmlns:p14="http://schemas.microsoft.com/office/powerpoint/2010/main" val="15669439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CB616A-2EDE-4F93-81C7-BE29C9C217CB}" type="slidenum">
              <a:rPr lang="es-ES" smtClean="0"/>
              <a:pPr/>
              <a:t>29</a:t>
            </a:fld>
            <a:endParaRPr lang="es-E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5. </a:t>
            </a:r>
            <a:r>
              <a:rPr lang="es-ES" dirty="0" err="1"/>
              <a:t>Ready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prod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186082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CB616A-2EDE-4F93-81C7-BE29C9C217CB}" type="slidenum">
              <a:rPr lang="es-ES" smtClean="0"/>
              <a:pPr/>
              <a:t>3</a:t>
            </a:fld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ES" dirty="0" err="1"/>
              <a:t>Best</a:t>
            </a:r>
            <a:r>
              <a:rPr lang="es-ES" dirty="0"/>
              <a:t> </a:t>
            </a:r>
            <a:r>
              <a:rPr lang="es-ES" dirty="0" err="1"/>
              <a:t>Practices</a:t>
            </a:r>
            <a:r>
              <a:rPr lang="es-ES" dirty="0"/>
              <a:t> &amp; </a:t>
            </a:r>
            <a:r>
              <a:rPr lang="es-ES" dirty="0" err="1"/>
              <a:t>Antipatterns</a:t>
            </a:r>
            <a:endParaRPr lang="es-ES" dirty="0"/>
          </a:p>
          <a:p>
            <a:r>
              <a:rPr lang="es-ES" dirty="0" err="1"/>
              <a:t>Resilience</a:t>
            </a:r>
            <a:endParaRPr lang="es-ES" dirty="0"/>
          </a:p>
          <a:p>
            <a:r>
              <a:rPr lang="es-ES" dirty="0" err="1"/>
              <a:t>Infrastructure</a:t>
            </a:r>
            <a:r>
              <a:rPr lang="es-ES" dirty="0"/>
              <a:t> </a:t>
            </a:r>
            <a:r>
              <a:rPr lang="es-ES" dirty="0" err="1"/>
              <a:t>Automation</a:t>
            </a:r>
            <a:endParaRPr lang="es-ES" dirty="0"/>
          </a:p>
          <a:p>
            <a:r>
              <a:rPr lang="es-ES" dirty="0" err="1"/>
              <a:t>Health</a:t>
            </a:r>
            <a:r>
              <a:rPr lang="es-ES" dirty="0"/>
              <a:t> </a:t>
            </a:r>
            <a:r>
              <a:rPr lang="es-ES" dirty="0" err="1"/>
              <a:t>Monitoring</a:t>
            </a:r>
            <a:endParaRPr lang="es-ES" dirty="0"/>
          </a:p>
          <a:p>
            <a:r>
              <a:rPr lang="es-ES" dirty="0" err="1"/>
              <a:t>Ready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Prod</a:t>
            </a:r>
            <a:endParaRPr lang="es-ES" dirty="0"/>
          </a:p>
        </p:txBody>
      </p:sp>
      <p:sp>
        <p:nvSpPr>
          <p:cNvPr id="6" name="pagina"/>
          <p:cNvSpPr txBox="1">
            <a:spLocks/>
          </p:cNvSpPr>
          <p:nvPr/>
        </p:nvSpPr>
        <p:spPr>
          <a:xfrm>
            <a:off x="1818951" y="6356348"/>
            <a:ext cx="15282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rgbClr val="00D0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ES" dirty="0"/>
              <a:t>#</a:t>
            </a:r>
            <a:r>
              <a:rPr lang="es-ES" dirty="0" err="1"/>
              <a:t>MicroservicesEvent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210667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69845F8D-18F7-4A04-81E3-7D55414E17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965" y="1764000"/>
            <a:ext cx="10202255" cy="4320000"/>
          </a:xfrm>
        </p:spPr>
        <p:txBody>
          <a:bodyPr/>
          <a:lstStyle/>
          <a:p>
            <a:pPr marL="285750" lvl="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dirty="0"/>
              <a:t>Add specific docker-compose files for different environments</a:t>
            </a:r>
          </a:p>
          <a:p>
            <a:pPr marL="285750" lvl="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dirty="0"/>
              <a:t>For each environment execute the compose chain starting from  docker-</a:t>
            </a:r>
            <a:r>
              <a:rPr lang="en-US" dirty="0" err="1"/>
              <a:t>compose.yml</a:t>
            </a:r>
            <a:endParaRPr lang="en-US" dirty="0"/>
          </a:p>
          <a:p>
            <a:pPr marL="285750" lvl="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s-ES" dirty="0"/>
              <a:t>D</a:t>
            </a:r>
            <a:r>
              <a:rPr lang="en-US" dirty="0"/>
              <a:t>o not put app configuration in setting files (</a:t>
            </a:r>
            <a:r>
              <a:rPr lang="en-US" dirty="0" err="1"/>
              <a:t>f.i</a:t>
            </a:r>
            <a:r>
              <a:rPr lang="en-US" dirty="0"/>
              <a:t>. </a:t>
            </a:r>
            <a:r>
              <a:rPr lang="en-US" dirty="0" err="1"/>
              <a:t>appsettings.json</a:t>
            </a:r>
            <a:r>
              <a:rPr lang="en-US" dirty="0"/>
              <a:t>) because the files are part of he image. Set instead the configuration in Docker-compose files with environment variables. 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6DAE516B-B860-4E6D-9575-29280B58C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5400" dirty="0"/>
              <a:t>Docker </a:t>
            </a:r>
            <a:r>
              <a:rPr lang="es-ES" sz="5400" dirty="0" err="1"/>
              <a:t>compose</a:t>
            </a:r>
            <a:r>
              <a:rPr lang="es-ES" sz="5400" dirty="0"/>
              <a:t>: </a:t>
            </a:r>
            <a:r>
              <a:rPr lang="es-ES" sz="5400" dirty="0" err="1"/>
              <a:t>layering</a:t>
            </a:r>
            <a:endParaRPr lang="es-ES" sz="5400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92F73378-9931-4082-8819-4D88A74262B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1200" cap="none" spc="0" normalizeH="0" baseline="0" noProof="0">
                <a:ln>
                  <a:noFill/>
                </a:ln>
                <a:solidFill>
                  <a:srgbClr val="00D0FF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@plainconcepts</a:t>
            </a:r>
            <a:endParaRPr kumimoji="0" lang="es-ES" sz="1200" b="0" i="0" u="none" strike="noStrike" kern="1200" cap="none" spc="0" normalizeH="0" baseline="0" noProof="0" dirty="0">
              <a:ln>
                <a:noFill/>
              </a:ln>
              <a:solidFill>
                <a:srgbClr val="00D0FF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671D83E7-E779-4C87-9E0D-91FD9FAE6CA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8CB616A-2EDE-4F93-81C7-BE29C9C217CB}" type="slidenum">
              <a:rPr kumimoji="0" lang="es-E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s-E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342B725B-F6C2-4F3D-9A3F-04B77AD6A4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2223" y="3591477"/>
            <a:ext cx="4639282" cy="1923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5968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69845F8D-18F7-4A04-81E3-7D55414E17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lvl="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dirty="0"/>
              <a:t>Set the configuration values through the environment variables</a:t>
            </a:r>
          </a:p>
          <a:p>
            <a:pPr marL="285750" lvl="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dirty="0"/>
              <a:t>For Docker-compose use the .</a:t>
            </a:r>
            <a:r>
              <a:rPr lang="en-US" dirty="0" err="1"/>
              <a:t>env</a:t>
            </a:r>
            <a:r>
              <a:rPr lang="en-US" dirty="0"/>
              <a:t> file. Change the values of the .</a:t>
            </a:r>
            <a:r>
              <a:rPr lang="en-US" dirty="0" err="1"/>
              <a:t>env</a:t>
            </a:r>
            <a:r>
              <a:rPr lang="en-US" dirty="0"/>
              <a:t> file during Release for each environment.</a:t>
            </a:r>
            <a:endParaRPr lang="es-ES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6DAE516B-B860-4E6D-9575-29280B58C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5400" dirty="0"/>
              <a:t>Docker </a:t>
            </a:r>
            <a:r>
              <a:rPr lang="es-ES" sz="5400" dirty="0" err="1"/>
              <a:t>Compose</a:t>
            </a:r>
            <a:r>
              <a:rPr lang="es-ES" sz="5400" dirty="0"/>
              <a:t>: </a:t>
            </a:r>
            <a:r>
              <a:rPr lang="es-ES" sz="5400" dirty="0" err="1"/>
              <a:t>env</a:t>
            </a:r>
            <a:r>
              <a:rPr lang="es-ES" sz="5400" dirty="0"/>
              <a:t> variables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92F73378-9931-4082-8819-4D88A74262B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1200" cap="none" spc="0" normalizeH="0" baseline="0" noProof="0">
                <a:ln>
                  <a:noFill/>
                </a:ln>
                <a:solidFill>
                  <a:srgbClr val="00D0FF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@plainconcepts</a:t>
            </a:r>
            <a:endParaRPr kumimoji="0" lang="es-ES" sz="1200" b="0" i="0" u="none" strike="noStrike" kern="1200" cap="none" spc="0" normalizeH="0" baseline="0" noProof="0" dirty="0">
              <a:ln>
                <a:noFill/>
              </a:ln>
              <a:solidFill>
                <a:srgbClr val="00D0FF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671D83E7-E779-4C87-9E0D-91FD9FAE6CA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8CB616A-2EDE-4F93-81C7-BE29C9C217CB}" type="slidenum">
              <a:rPr kumimoji="0" lang="es-E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s-E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488E04-713D-4C9C-A59B-126634BA31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2197" y="2777229"/>
            <a:ext cx="7760006" cy="306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3059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69845F8D-18F7-4A04-81E3-7D55414E17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lr>
                <a:srgbClr val="00D0FF"/>
              </a:buClr>
              <a:buSzPct val="110000"/>
            </a:pPr>
            <a:r>
              <a:rPr lang="en-US" sz="2000" b="1" dirty="0"/>
              <a:t>All that has state, goes out of our containerized services</a:t>
            </a:r>
          </a:p>
          <a:p>
            <a:pPr marL="285750" lvl="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dirty="0"/>
              <a:t>For </a:t>
            </a:r>
            <a:r>
              <a:rPr lang="en-US" dirty="0" err="1"/>
              <a:t>stateful</a:t>
            </a:r>
            <a:r>
              <a:rPr lang="en-US" dirty="0"/>
              <a:t> services we create and consume resources in Azure or equivalent system</a:t>
            </a:r>
          </a:p>
          <a:p>
            <a:pPr marL="285750" lvl="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s-ES" dirty="0"/>
              <a:t>D</a:t>
            </a:r>
            <a:r>
              <a:rPr lang="en-US" dirty="0"/>
              <a:t>o not store session in the service. Store it a shared store, like </a:t>
            </a:r>
            <a:r>
              <a:rPr lang="en-US" dirty="0" err="1"/>
              <a:t>Redis</a:t>
            </a:r>
            <a:r>
              <a:rPr lang="en-US" dirty="0"/>
              <a:t> or another.</a:t>
            </a:r>
          </a:p>
          <a:p>
            <a:pPr marL="285750" lvl="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s-ES" dirty="0"/>
              <a:t>D</a:t>
            </a:r>
            <a:r>
              <a:rPr lang="en-US" dirty="0"/>
              <a:t>o not use in-memory data </a:t>
            </a:r>
            <a:r>
              <a:rPr lang="en-US" u="sng" dirty="0"/>
              <a:t>(requests will arrive to different instances)</a:t>
            </a:r>
            <a:endParaRPr lang="es-ES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6DAE516B-B860-4E6D-9575-29280B58C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1966" y="440105"/>
            <a:ext cx="9720470" cy="1143000"/>
          </a:xfrm>
        </p:spPr>
        <p:txBody>
          <a:bodyPr>
            <a:normAutofit/>
          </a:bodyPr>
          <a:lstStyle/>
          <a:p>
            <a:r>
              <a:rPr lang="es-ES" sz="5400" dirty="0" err="1"/>
              <a:t>Stateful</a:t>
            </a:r>
            <a:r>
              <a:rPr lang="es-ES" sz="5400" dirty="0"/>
              <a:t> </a:t>
            </a:r>
            <a:r>
              <a:rPr lang="es-ES" sz="5400" dirty="0" err="1"/>
              <a:t>services</a:t>
            </a:r>
            <a:endParaRPr lang="es-ES" sz="5400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92F73378-9931-4082-8819-4D88A74262B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1200" cap="none" spc="0" normalizeH="0" baseline="0" noProof="0">
                <a:ln>
                  <a:noFill/>
                </a:ln>
                <a:solidFill>
                  <a:srgbClr val="00D0FF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@plainconcepts</a:t>
            </a:r>
            <a:endParaRPr kumimoji="0" lang="es-ES" sz="1200" b="0" i="0" u="none" strike="noStrike" kern="1200" cap="none" spc="0" normalizeH="0" baseline="0" noProof="0" dirty="0">
              <a:ln>
                <a:noFill/>
              </a:ln>
              <a:solidFill>
                <a:srgbClr val="00D0FF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671D83E7-E779-4C87-9E0D-91FD9FAE6CA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8CB616A-2EDE-4F93-81C7-BE29C9C217CB}" type="slidenum">
              <a:rPr kumimoji="0" lang="es-E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s-E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CCFD5A-3B79-4AFF-8A5C-BF85181BA6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2993" y="3591155"/>
            <a:ext cx="4606014" cy="1974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2945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69845F8D-18F7-4A04-81E3-7D55414E17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lr>
                <a:srgbClr val="00D0FF"/>
              </a:buClr>
              <a:buSzPct val="110000"/>
            </a:pPr>
            <a:r>
              <a:rPr lang="en-US" sz="2000" b="1" dirty="0"/>
              <a:t>Change the connected resource must be as easy as change the value of one environment variable</a:t>
            </a:r>
          </a:p>
          <a:p>
            <a:pPr marL="285750" lvl="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endParaRPr lang="es-ES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6DAE516B-B860-4E6D-9575-29280B58C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1966" y="440105"/>
            <a:ext cx="9720470" cy="1143000"/>
          </a:xfrm>
        </p:spPr>
        <p:txBody>
          <a:bodyPr>
            <a:normAutofit/>
          </a:bodyPr>
          <a:lstStyle/>
          <a:p>
            <a:r>
              <a:rPr lang="es-ES" sz="5400" dirty="0" err="1"/>
              <a:t>Stateful</a:t>
            </a:r>
            <a:r>
              <a:rPr lang="es-ES" sz="5400" dirty="0"/>
              <a:t> </a:t>
            </a:r>
            <a:r>
              <a:rPr lang="es-ES" sz="5400" dirty="0" err="1"/>
              <a:t>services</a:t>
            </a:r>
            <a:endParaRPr lang="es-ES" sz="5400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92F73378-9931-4082-8819-4D88A74262B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1200" cap="none" spc="0" normalizeH="0" baseline="0" noProof="0">
                <a:ln>
                  <a:noFill/>
                </a:ln>
                <a:solidFill>
                  <a:srgbClr val="00D0FF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@plainconcepts</a:t>
            </a:r>
            <a:endParaRPr kumimoji="0" lang="es-ES" sz="1200" b="0" i="0" u="none" strike="noStrike" kern="1200" cap="none" spc="0" normalizeH="0" baseline="0" noProof="0" dirty="0">
              <a:ln>
                <a:noFill/>
              </a:ln>
              <a:solidFill>
                <a:srgbClr val="00D0FF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671D83E7-E779-4C87-9E0D-91FD9FAE6CA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8CB616A-2EDE-4F93-81C7-BE29C9C217CB}" type="slidenum">
              <a:rPr kumimoji="0" lang="es-E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s-E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048E769-A6A0-433B-AB62-4CEB8DF25A1B}"/>
              </a:ext>
            </a:extLst>
          </p:cNvPr>
          <p:cNvGrpSpPr/>
          <p:nvPr/>
        </p:nvGrpSpPr>
        <p:grpSpPr>
          <a:xfrm>
            <a:off x="660400" y="2684656"/>
            <a:ext cx="12111382" cy="3091360"/>
            <a:chOff x="660400" y="2684656"/>
            <a:chExt cx="12111382" cy="3091360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6DA3B08E-BBA7-4ACC-8C91-69FD6E38A636}"/>
                </a:ext>
              </a:extLst>
            </p:cNvPr>
            <p:cNvGrpSpPr/>
            <p:nvPr/>
          </p:nvGrpSpPr>
          <p:grpSpPr>
            <a:xfrm>
              <a:off x="660400" y="2684656"/>
              <a:ext cx="10962640" cy="3091360"/>
              <a:chOff x="660400" y="2684656"/>
              <a:chExt cx="10962640" cy="3091360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BFA3F523-A8EA-4A68-8BB2-93E5A28CC20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60400" y="2684656"/>
                <a:ext cx="10962640" cy="3091360"/>
              </a:xfrm>
              <a:prstGeom prst="rect">
                <a:avLst/>
              </a:prstGeom>
            </p:spPr>
          </p:pic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D79BDDDB-B9B2-470E-9790-5FF72A68CAF3}"/>
                  </a:ext>
                </a:extLst>
              </p:cNvPr>
              <p:cNvCxnSpPr/>
              <p:nvPr/>
            </p:nvCxnSpPr>
            <p:spPr>
              <a:xfrm>
                <a:off x="3406140" y="3958590"/>
                <a:ext cx="2171700" cy="0"/>
              </a:xfrm>
              <a:prstGeom prst="line">
                <a:avLst/>
              </a:prstGeom>
              <a:ln w="19050">
                <a:solidFill>
                  <a:srgbClr val="01DB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FAF8207C-F93C-4A42-8088-FC7754BB7AE2}"/>
                  </a:ext>
                </a:extLst>
              </p:cNvPr>
              <p:cNvCxnSpPr/>
              <p:nvPr/>
            </p:nvCxnSpPr>
            <p:spPr>
              <a:xfrm>
                <a:off x="5848350" y="3958590"/>
                <a:ext cx="5600700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81B5AFA4-96B9-41F9-98AF-35868F1E271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15690" y="4423410"/>
                <a:ext cx="2232660" cy="0"/>
              </a:xfrm>
              <a:prstGeom prst="line">
                <a:avLst/>
              </a:prstGeom>
              <a:ln w="19050">
                <a:solidFill>
                  <a:srgbClr val="01DB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27010B94-99BD-40CF-A1B3-C692E5BE33D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50280" y="4423410"/>
                <a:ext cx="864870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2771CC66-7D6B-4EB9-8B9F-75559852040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92730" y="4194810"/>
                <a:ext cx="3055620" cy="0"/>
              </a:xfrm>
              <a:prstGeom prst="line">
                <a:avLst/>
              </a:prstGeom>
              <a:ln w="19050">
                <a:solidFill>
                  <a:srgbClr val="01DB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2FFC2121-4A8D-4CB4-88F2-45AE810A7B4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96000" y="4194810"/>
                <a:ext cx="5109210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E2CE8A8-2BC5-4227-8BBF-565597A13397}"/>
                </a:ext>
              </a:extLst>
            </p:cNvPr>
            <p:cNvSpPr txBox="1"/>
            <p:nvPr/>
          </p:nvSpPr>
          <p:spPr>
            <a:xfrm>
              <a:off x="8610653" y="4701313"/>
              <a:ext cx="416112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ca-ES" b="1" dirty="0">
                  <a:solidFill>
                    <a:srgbClr val="FF0000"/>
                  </a:solidFill>
                </a:rPr>
                <a:t>--- </a:t>
              </a:r>
              <a:r>
                <a:rPr lang="ca-ES" dirty="0">
                  <a:solidFill>
                    <a:srgbClr val="FF0000"/>
                  </a:solidFill>
                </a:rPr>
                <a:t>Local/container </a:t>
              </a:r>
              <a:r>
                <a:rPr lang="ca-ES" dirty="0" err="1">
                  <a:solidFill>
                    <a:srgbClr val="FF0000"/>
                  </a:solidFill>
                </a:rPr>
                <a:t>service</a:t>
              </a:r>
              <a:endParaRPr lang="ca-ES" dirty="0">
                <a:solidFill>
                  <a:srgbClr val="FF0000"/>
                </a:solidFill>
              </a:endParaRPr>
            </a:p>
            <a:p>
              <a:r>
                <a:rPr lang="ca-ES" b="1" dirty="0">
                  <a:solidFill>
                    <a:srgbClr val="00DBFF"/>
                  </a:solidFill>
                </a:rPr>
                <a:t>---</a:t>
              </a:r>
              <a:r>
                <a:rPr lang="ca-ES" dirty="0">
                  <a:solidFill>
                    <a:srgbClr val="00DBFF"/>
                  </a:solidFill>
                </a:rPr>
                <a:t> </a:t>
              </a:r>
              <a:r>
                <a:rPr lang="ca-ES" dirty="0" err="1">
                  <a:solidFill>
                    <a:srgbClr val="00DBFF"/>
                  </a:solidFill>
                </a:rPr>
                <a:t>Azure</a:t>
              </a:r>
              <a:r>
                <a:rPr lang="ca-ES" dirty="0">
                  <a:solidFill>
                    <a:srgbClr val="00DBFF"/>
                  </a:solidFill>
                </a:rPr>
                <a:t> </a:t>
              </a:r>
              <a:r>
                <a:rPr lang="ca-ES" dirty="0" err="1">
                  <a:solidFill>
                    <a:srgbClr val="00DBFF"/>
                  </a:solidFill>
                </a:rPr>
                <a:t>service</a:t>
              </a:r>
              <a:endParaRPr lang="ca-ES" dirty="0">
                <a:solidFill>
                  <a:srgbClr val="00DB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052649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69845F8D-18F7-4A04-81E3-7D55414E17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lr>
                <a:srgbClr val="00D0FF"/>
              </a:buClr>
              <a:buSzPct val="110000"/>
            </a:pPr>
            <a:r>
              <a:rPr lang="en-US" sz="2000" b="1" dirty="0"/>
              <a:t>There will be multiple instances running</a:t>
            </a:r>
          </a:p>
          <a:p>
            <a:pPr lvl="0">
              <a:buClr>
                <a:srgbClr val="00D0FF"/>
              </a:buClr>
              <a:buSzPct val="110000"/>
            </a:pPr>
            <a:endParaRPr lang="en-US" sz="2000" b="1" dirty="0"/>
          </a:p>
          <a:p>
            <a:pPr marL="285750" lvl="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it-IT" dirty="0"/>
              <a:t>The system must be </a:t>
            </a:r>
            <a:r>
              <a:rPr lang="it-IT" b="1" dirty="0"/>
              <a:t>protected by desing from concurrences</a:t>
            </a:r>
            <a:endParaRPr lang="en-US" dirty="0"/>
          </a:p>
          <a:p>
            <a:pPr marL="285750" lvl="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b="1" dirty="0"/>
              <a:t>Test with multiple instances </a:t>
            </a:r>
            <a:r>
              <a:rPr lang="en-US" dirty="0"/>
              <a:t>of the services to detect concurrency anomalies.</a:t>
            </a:r>
          </a:p>
          <a:p>
            <a:pPr marL="1276325" lvl="1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+mj-lt"/>
              </a:rPr>
              <a:t>Scale on local with docker compose ‘scale’ parameter: </a:t>
            </a:r>
            <a:r>
              <a:rPr lang="en-US" sz="1600" i="1" dirty="0">
                <a:solidFill>
                  <a:schemeClr val="tx1"/>
                </a:solidFill>
                <a:latin typeface="+mj-lt"/>
              </a:rPr>
              <a:t>‘</a:t>
            </a:r>
            <a:r>
              <a:rPr lang="it-IT" sz="1600" i="1" dirty="0">
                <a:solidFill>
                  <a:schemeClr val="tx1"/>
                </a:solidFill>
                <a:latin typeface="+mj-lt"/>
              </a:rPr>
              <a:t>docker-compose scale service_name=5’</a:t>
            </a:r>
            <a:endParaRPr lang="it-IT" sz="1600" dirty="0">
              <a:solidFill>
                <a:schemeClr val="tx1"/>
              </a:solidFill>
              <a:latin typeface="+mj-lt"/>
            </a:endParaRPr>
          </a:p>
          <a:p>
            <a:pPr marL="285750" lvl="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it-IT" dirty="0"/>
              <a:t>Execute </a:t>
            </a:r>
            <a:r>
              <a:rPr lang="it-IT" b="1" dirty="0"/>
              <a:t>load tests with multiple users </a:t>
            </a:r>
            <a:r>
              <a:rPr lang="it-IT" dirty="0"/>
              <a:t> deploying in orchestrators like Kubernetes with multiple pods</a:t>
            </a:r>
            <a:endParaRPr lang="it-IT" sz="1600" dirty="0">
              <a:solidFill>
                <a:schemeClr val="tx1"/>
              </a:solidFill>
              <a:latin typeface="+mj-lt"/>
            </a:endParaRPr>
          </a:p>
          <a:p>
            <a:pPr marL="285750" lvl="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it-IT" dirty="0"/>
              <a:t>Ensure that the </a:t>
            </a:r>
            <a:r>
              <a:rPr lang="it-IT" b="1" dirty="0"/>
              <a:t>health monitoring is working </a:t>
            </a:r>
            <a:r>
              <a:rPr lang="it-IT" dirty="0"/>
              <a:t>as expected before going to production</a:t>
            </a:r>
            <a:r>
              <a:rPr lang="en-US" dirty="0"/>
              <a:t> </a:t>
            </a:r>
          </a:p>
          <a:p>
            <a:pPr marL="285750" lvl="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endParaRPr lang="en-US" dirty="0"/>
          </a:p>
          <a:p>
            <a:pPr marL="285750" lvl="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endParaRPr lang="en-US" dirty="0"/>
          </a:p>
          <a:p>
            <a:pPr algn="ctr">
              <a:buClr>
                <a:srgbClr val="00D0FF"/>
              </a:buClr>
              <a:buSzPct val="110000"/>
            </a:pPr>
            <a:r>
              <a:rPr lang="it-IT" sz="2800" b="1" u="sng" dirty="0"/>
              <a:t>Do not let it for the final phase of development!!</a:t>
            </a:r>
          </a:p>
          <a:p>
            <a:pPr lvl="0">
              <a:buClr>
                <a:srgbClr val="00D0FF"/>
              </a:buClr>
              <a:buSzPct val="110000"/>
            </a:pPr>
            <a:endParaRPr lang="es-ES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6DAE516B-B860-4E6D-9575-29280B58C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5400" dirty="0"/>
              <a:t>Test </a:t>
            </a:r>
            <a:r>
              <a:rPr lang="es-ES" sz="5400" dirty="0" err="1"/>
              <a:t>scaling</a:t>
            </a:r>
            <a:r>
              <a:rPr lang="es-ES" sz="5400" dirty="0"/>
              <a:t> 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92F73378-9931-4082-8819-4D88A74262B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1200" cap="none" spc="0" normalizeH="0" baseline="0" noProof="0">
                <a:ln>
                  <a:noFill/>
                </a:ln>
                <a:solidFill>
                  <a:srgbClr val="00D0FF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@plainconcepts</a:t>
            </a:r>
            <a:endParaRPr kumimoji="0" lang="es-ES" sz="1200" b="0" i="0" u="none" strike="noStrike" kern="1200" cap="none" spc="0" normalizeH="0" baseline="0" noProof="0" dirty="0">
              <a:ln>
                <a:noFill/>
              </a:ln>
              <a:solidFill>
                <a:srgbClr val="00D0FF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671D83E7-E779-4C87-9E0D-91FD9FAE6CA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8CB616A-2EDE-4F93-81C7-BE29C9C217CB}" type="slidenum">
              <a:rPr kumimoji="0" lang="es-E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s-E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086399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69845F8D-18F7-4A04-81E3-7D55414E17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965" y="1764000"/>
            <a:ext cx="9720471" cy="4320000"/>
          </a:xfrm>
        </p:spPr>
        <p:txBody>
          <a:bodyPr/>
          <a:lstStyle/>
          <a:p>
            <a:pPr marL="285750" lvl="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dirty="0"/>
              <a:t>Logs are automatically send to a centralized system (Application Insights for Azure)</a:t>
            </a:r>
          </a:p>
          <a:p>
            <a:pPr marL="285750" lvl="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dirty="0"/>
              <a:t>Shared log system for all the services (routing, format, data…) </a:t>
            </a:r>
            <a:r>
              <a:rPr lang="en-US" dirty="0">
                <a:sym typeface="Wingdings" panose="05000000000000000000" pitchFamily="2" charset="2"/>
              </a:rPr>
              <a:t> Accepted coupling in this case</a:t>
            </a:r>
            <a:endParaRPr lang="en-US" dirty="0"/>
          </a:p>
          <a:p>
            <a:pPr marL="285750" lvl="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dirty="0"/>
              <a:t>Ensure that all messages/events derived from one request/command share the same correlation ID</a:t>
            </a:r>
          </a:p>
          <a:p>
            <a:pPr marL="285750" lvl="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dirty="0"/>
              <a:t>Logs can be observed from the service level to the aggregation of the whole system in metrics </a:t>
            </a:r>
            <a:endParaRPr lang="es-ES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6DAE516B-B860-4E6D-9575-29280B58C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Logs centralized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92F73378-9931-4082-8819-4D88A74262B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1200" cap="none" spc="0" normalizeH="0" baseline="0" noProof="0">
                <a:ln>
                  <a:noFill/>
                </a:ln>
                <a:solidFill>
                  <a:srgbClr val="00D0FF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@plainconcepts</a:t>
            </a:r>
            <a:endParaRPr kumimoji="0" lang="es-ES" sz="1200" b="0" i="0" u="none" strike="noStrike" kern="1200" cap="none" spc="0" normalizeH="0" baseline="0" noProof="0" dirty="0">
              <a:ln>
                <a:noFill/>
              </a:ln>
              <a:solidFill>
                <a:srgbClr val="00D0FF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671D83E7-E779-4C87-9E0D-91FD9FAE6CA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8CB616A-2EDE-4F93-81C7-BE29C9C217CB}" type="slidenum">
              <a:rPr kumimoji="0" lang="es-E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s-E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pic>
        <p:nvPicPr>
          <p:cNvPr id="1026" name="Picture 2" descr="https://docs.microsoft.com/es-es/azure/application-insights/media/app-insights-overview/00-sample.png">
            <a:extLst>
              <a:ext uri="{FF2B5EF4-FFF2-40B4-BE49-F238E27FC236}">
                <a16:creationId xmlns:a16="http://schemas.microsoft.com/office/drawing/2014/main" id="{BCDFAB01-F3C6-4604-AE40-FAD424E810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7791" y="3136418"/>
            <a:ext cx="5108818" cy="2992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82491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69845F8D-18F7-4A04-81E3-7D55414E17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965" y="1764000"/>
            <a:ext cx="9720471" cy="4320000"/>
          </a:xfrm>
        </p:spPr>
        <p:txBody>
          <a:bodyPr/>
          <a:lstStyle/>
          <a:p>
            <a:pPr marL="285750" lvl="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b="1" dirty="0"/>
              <a:t>Create the CI/CD chains as one of the first tasks in the project. </a:t>
            </a:r>
          </a:p>
          <a:p>
            <a:pPr marL="285750" lvl="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dirty="0"/>
              <a:t>VSTS is a good tool for that. </a:t>
            </a:r>
          </a:p>
          <a:p>
            <a:pPr marL="285750" lvl="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dirty="0"/>
              <a:t>Set the values in the Release Management tasks, in the CD, not in config files. </a:t>
            </a:r>
          </a:p>
          <a:p>
            <a:pPr marL="285750" lvl="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dirty="0"/>
              <a:t>Use secrets and key vaults for sensitive data (Azure Key Vault can be integrated fast with VSTS)</a:t>
            </a:r>
          </a:p>
          <a:p>
            <a:pPr marL="285750" lvl="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dirty="0"/>
              <a:t>Include your scripts and other configuration files as ARM templates in the repository with the code, to keep it synchronized.</a:t>
            </a:r>
          </a:p>
          <a:p>
            <a:pPr marL="285750" lvl="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s-ES" dirty="0"/>
              <a:t>I</a:t>
            </a:r>
            <a:r>
              <a:rPr lang="en-US" dirty="0" err="1"/>
              <a:t>nclude</a:t>
            </a:r>
            <a:r>
              <a:rPr lang="en-US" dirty="0"/>
              <a:t> test run in the CI/CD </a:t>
            </a:r>
          </a:p>
          <a:p>
            <a:pPr marL="285750" lvl="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endParaRPr lang="es-ES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6DAE516B-B860-4E6D-9575-29280B58C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5400" dirty="0"/>
              <a:t>CI/CD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92F73378-9931-4082-8819-4D88A74262B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1200" cap="none" spc="0" normalizeH="0" baseline="0" noProof="0">
                <a:ln>
                  <a:noFill/>
                </a:ln>
                <a:solidFill>
                  <a:srgbClr val="00D0FF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@plainconcepts</a:t>
            </a:r>
            <a:endParaRPr kumimoji="0" lang="es-ES" sz="1200" b="0" i="0" u="none" strike="noStrike" kern="1200" cap="none" spc="0" normalizeH="0" baseline="0" noProof="0" dirty="0">
              <a:ln>
                <a:noFill/>
              </a:ln>
              <a:solidFill>
                <a:srgbClr val="00D0FF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671D83E7-E779-4C87-9E0D-91FD9FAE6CA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8CB616A-2EDE-4F93-81C7-BE29C9C217CB}" type="slidenum">
              <a:rPr kumimoji="0" lang="es-E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s-E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527169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69845F8D-18F7-4A04-81E3-7D55414E17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965" y="1764000"/>
            <a:ext cx="9720471" cy="4320000"/>
          </a:xfrm>
        </p:spPr>
        <p:txBody>
          <a:bodyPr/>
          <a:lstStyle/>
          <a:p>
            <a:pPr lvl="0">
              <a:buClr>
                <a:srgbClr val="00D0FF"/>
              </a:buClr>
              <a:buSzPct val="110000"/>
            </a:pPr>
            <a:r>
              <a:rPr lang="en-US" sz="2000" b="1" dirty="0"/>
              <a:t>Avoid breaking changes as much as possible</a:t>
            </a:r>
          </a:p>
          <a:p>
            <a:pPr marL="28575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Clr>
                <a:srgbClr val="00D0FF"/>
              </a:buClr>
              <a:buSzPct val="110000"/>
            </a:pPr>
            <a:endParaRPr lang="en-US" dirty="0"/>
          </a:p>
          <a:p>
            <a:pPr marL="28575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dirty="0"/>
              <a:t>REST with </a:t>
            </a:r>
            <a:r>
              <a:rPr lang="en-US" dirty="0" err="1"/>
              <a:t>json</a:t>
            </a:r>
            <a:r>
              <a:rPr lang="en-US" dirty="0"/>
              <a:t>, xml data objects helps to keep messages open to changes</a:t>
            </a:r>
          </a:p>
          <a:p>
            <a:pPr marL="28575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dirty="0"/>
              <a:t>Customers apply the </a:t>
            </a:r>
            <a:r>
              <a:rPr lang="en-US" b="1" dirty="0"/>
              <a:t>Tolerant reader pattern</a:t>
            </a:r>
          </a:p>
          <a:p>
            <a:pPr marL="1276325" lvl="1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+mj-lt"/>
              </a:rPr>
              <a:t>Take what you need, do not validate the rest</a:t>
            </a:r>
          </a:p>
          <a:p>
            <a:pPr marL="1276325" lvl="1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+mj-lt"/>
              </a:rPr>
              <a:t>Avoid assumptions about the structure of the data. Ex: do not set in the reader “/order-history/order-list/order” but take “//order” directly</a:t>
            </a:r>
          </a:p>
          <a:p>
            <a:pPr marL="1276325" lvl="1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+mj-lt"/>
              </a:rPr>
              <a:t>Implement Tolerant reader in one specific point, and from there inside use a typed DTO</a:t>
            </a:r>
            <a:endParaRPr lang="es-ES" sz="16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6DAE516B-B860-4E6D-9575-29280B58C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5400" dirty="0" err="1"/>
              <a:t>Versioning</a:t>
            </a:r>
            <a:endParaRPr lang="es-ES" sz="5400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92F73378-9931-4082-8819-4D88A74262B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1200" cap="none" spc="0" normalizeH="0" baseline="0" noProof="0">
                <a:ln>
                  <a:noFill/>
                </a:ln>
                <a:solidFill>
                  <a:srgbClr val="00D0FF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@plainconcepts</a:t>
            </a:r>
            <a:endParaRPr kumimoji="0" lang="es-ES" sz="1200" b="0" i="0" u="none" strike="noStrike" kern="1200" cap="none" spc="0" normalizeH="0" baseline="0" noProof="0" dirty="0">
              <a:ln>
                <a:noFill/>
              </a:ln>
              <a:solidFill>
                <a:srgbClr val="00D0FF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671D83E7-E779-4C87-9E0D-91FD9FAE6CA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8CB616A-2EDE-4F93-81C7-BE29C9C217CB}" type="slidenum">
              <a:rPr kumimoji="0" lang="es-E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s-E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98DB7F-3873-4AAD-825A-531CEC8A64D6}"/>
              </a:ext>
            </a:extLst>
          </p:cNvPr>
          <p:cNvSpPr txBox="1"/>
          <p:nvPr/>
        </p:nvSpPr>
        <p:spPr>
          <a:xfrm>
            <a:off x="2761367" y="2385918"/>
            <a:ext cx="6407865" cy="93740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fontAlgn="base"/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be conservative in what you do, be liberal in what you accept from others.</a:t>
            </a:r>
          </a:p>
          <a:p>
            <a:pPr fontAlgn="base"/>
            <a:r>
              <a:rPr lang="en-US" i="1" dirty="0">
                <a:hlinkClick r:id="rId2"/>
              </a:rPr>
              <a:t>-- Jon </a:t>
            </a:r>
            <a:r>
              <a:rPr lang="en-US" i="1" dirty="0" err="1">
                <a:hlinkClick r:id="rId2"/>
              </a:rPr>
              <a:t>Postel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217355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69845F8D-18F7-4A04-81E3-7D55414E17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965" y="1764000"/>
            <a:ext cx="9720471" cy="4320000"/>
          </a:xfrm>
        </p:spPr>
        <p:txBody>
          <a:bodyPr/>
          <a:lstStyle/>
          <a:p>
            <a:pPr>
              <a:buClr>
                <a:srgbClr val="00D0FF"/>
              </a:buClr>
              <a:buSzPct val="110000"/>
            </a:pPr>
            <a:r>
              <a:rPr lang="en-US" sz="2000" b="1" dirty="0"/>
              <a:t>Use semantic version </a:t>
            </a:r>
            <a:r>
              <a:rPr lang="en-US" sz="2000" b="1" i="1" dirty="0">
                <a:latin typeface="Arial" panose="020B0604020202020204" pitchFamily="34" charset="0"/>
                <a:cs typeface="Arial" panose="020B0604020202020204" pitchFamily="34" charset="0"/>
              </a:rPr>
              <a:t>MAJOR.MINOR.PATCH</a:t>
            </a:r>
          </a:p>
          <a:p>
            <a:pPr>
              <a:buClr>
                <a:srgbClr val="00D0FF"/>
              </a:buClr>
              <a:buSzPct val="110000"/>
            </a:pPr>
            <a:endParaRPr lang="en-US" dirty="0"/>
          </a:p>
          <a:p>
            <a:pPr marL="28575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dirty="0"/>
              <a:t>The version tell to the consumer if is compatible or not</a:t>
            </a:r>
          </a:p>
          <a:p>
            <a:pPr marL="1276325" lvl="1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+mj-lt"/>
              </a:rPr>
              <a:t>Patch: fix issues </a:t>
            </a:r>
            <a:r>
              <a:rPr lang="en-US" sz="1600" dirty="0">
                <a:solidFill>
                  <a:schemeClr val="tx1"/>
                </a:solidFill>
                <a:latin typeface="+mj-lt"/>
                <a:sym typeface="Wingdings" panose="05000000000000000000" pitchFamily="2" charset="2"/>
              </a:rPr>
              <a:t> OK</a:t>
            </a:r>
          </a:p>
          <a:p>
            <a:pPr marL="1276325" lvl="1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s-ES" sz="1600" dirty="0" err="1">
                <a:solidFill>
                  <a:schemeClr val="tx1"/>
                </a:solidFill>
                <a:latin typeface="+mj-lt"/>
              </a:rPr>
              <a:t>Minor</a:t>
            </a:r>
            <a:r>
              <a:rPr lang="es-ES" sz="1600" dirty="0">
                <a:solidFill>
                  <a:schemeClr val="tx1"/>
                </a:solidFill>
                <a:latin typeface="+mj-lt"/>
              </a:rPr>
              <a:t>: </a:t>
            </a:r>
            <a:r>
              <a:rPr lang="es-ES" sz="1600" dirty="0" err="1">
                <a:solidFill>
                  <a:schemeClr val="tx1"/>
                </a:solidFill>
                <a:latin typeface="+mj-lt"/>
              </a:rPr>
              <a:t>added</a:t>
            </a:r>
            <a:r>
              <a:rPr lang="es-ES" sz="1600" dirty="0">
                <a:solidFill>
                  <a:schemeClr val="tx1"/>
                </a:solidFill>
                <a:latin typeface="+mj-lt"/>
              </a:rPr>
              <a:t> </a:t>
            </a:r>
            <a:r>
              <a:rPr lang="es-ES" sz="1600" dirty="0" err="1">
                <a:solidFill>
                  <a:schemeClr val="tx1"/>
                </a:solidFill>
                <a:latin typeface="+mj-lt"/>
              </a:rPr>
              <a:t>functionality</a:t>
            </a:r>
            <a:r>
              <a:rPr lang="es-ES" sz="1600" dirty="0">
                <a:solidFill>
                  <a:schemeClr val="tx1"/>
                </a:solidFill>
                <a:latin typeface="+mj-lt"/>
              </a:rPr>
              <a:t>, </a:t>
            </a:r>
            <a:r>
              <a:rPr lang="es-ES" sz="1600" dirty="0" err="1">
                <a:solidFill>
                  <a:schemeClr val="tx1"/>
                </a:solidFill>
                <a:latin typeface="+mj-lt"/>
              </a:rPr>
              <a:t>backward</a:t>
            </a:r>
            <a:r>
              <a:rPr lang="es-ES" sz="1600" dirty="0">
                <a:solidFill>
                  <a:schemeClr val="tx1"/>
                </a:solidFill>
                <a:latin typeface="+mj-lt"/>
              </a:rPr>
              <a:t> compatible </a:t>
            </a:r>
            <a:r>
              <a:rPr lang="es-ES" sz="1600" dirty="0">
                <a:solidFill>
                  <a:schemeClr val="tx1"/>
                </a:solidFill>
                <a:latin typeface="+mj-lt"/>
                <a:sym typeface="Wingdings" panose="05000000000000000000" pitchFamily="2" charset="2"/>
              </a:rPr>
              <a:t> OK</a:t>
            </a:r>
          </a:p>
          <a:p>
            <a:pPr marL="1276325" lvl="1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s-ES" sz="1600" dirty="0" err="1">
                <a:solidFill>
                  <a:schemeClr val="tx1"/>
                </a:solidFill>
                <a:latin typeface="+mj-lt"/>
                <a:sym typeface="Wingdings" panose="05000000000000000000" pitchFamily="2" charset="2"/>
              </a:rPr>
              <a:t>Major</a:t>
            </a:r>
            <a:r>
              <a:rPr lang="es-ES" sz="1600" dirty="0">
                <a:solidFill>
                  <a:schemeClr val="tx1"/>
                </a:solidFill>
                <a:latin typeface="+mj-lt"/>
                <a:sym typeface="Wingdings" panose="05000000000000000000" pitchFamily="2" charset="2"/>
              </a:rPr>
              <a:t>: </a:t>
            </a:r>
            <a:r>
              <a:rPr lang="es-ES" sz="1600" dirty="0" err="1">
                <a:solidFill>
                  <a:schemeClr val="tx1"/>
                </a:solidFill>
                <a:latin typeface="+mj-lt"/>
                <a:sym typeface="Wingdings" panose="05000000000000000000" pitchFamily="2" charset="2"/>
              </a:rPr>
              <a:t>breaking</a:t>
            </a:r>
            <a:r>
              <a:rPr lang="es-ES" sz="1600" dirty="0">
                <a:solidFill>
                  <a:schemeClr val="tx1"/>
                </a:solidFill>
                <a:latin typeface="+mj-lt"/>
                <a:sym typeface="Wingdings" panose="05000000000000000000" pitchFamily="2" charset="2"/>
              </a:rPr>
              <a:t> </a:t>
            </a:r>
            <a:r>
              <a:rPr lang="es-ES" sz="1600" dirty="0" err="1">
                <a:solidFill>
                  <a:schemeClr val="tx1"/>
                </a:solidFill>
                <a:latin typeface="+mj-lt"/>
                <a:sym typeface="Wingdings" panose="05000000000000000000" pitchFamily="2" charset="2"/>
              </a:rPr>
              <a:t>changes</a:t>
            </a:r>
            <a:r>
              <a:rPr lang="es-ES" sz="1600" dirty="0">
                <a:solidFill>
                  <a:schemeClr val="tx1"/>
                </a:solidFill>
                <a:latin typeface="+mj-lt"/>
                <a:sym typeface="Wingdings" panose="05000000000000000000" pitchFamily="2" charset="2"/>
              </a:rPr>
              <a:t>, </a:t>
            </a:r>
            <a:r>
              <a:rPr lang="es-ES" sz="1600" dirty="0" err="1">
                <a:solidFill>
                  <a:schemeClr val="tx1"/>
                </a:solidFill>
                <a:latin typeface="+mj-lt"/>
                <a:sym typeface="Wingdings" panose="05000000000000000000" pitchFamily="2" charset="2"/>
              </a:rPr>
              <a:t>backward</a:t>
            </a:r>
            <a:r>
              <a:rPr lang="es-ES" sz="1600" dirty="0">
                <a:solidFill>
                  <a:schemeClr val="tx1"/>
                </a:solidFill>
                <a:latin typeface="+mj-lt"/>
                <a:sym typeface="Wingdings" panose="05000000000000000000" pitchFamily="2" charset="2"/>
              </a:rPr>
              <a:t> incompatible  KO</a:t>
            </a:r>
          </a:p>
          <a:p>
            <a:pPr marL="28575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s-ES" dirty="0" err="1">
                <a:sym typeface="Wingdings" panose="05000000000000000000" pitchFamily="2" charset="2"/>
              </a:rPr>
              <a:t>Recommended</a:t>
            </a:r>
            <a:r>
              <a:rPr lang="es-ES" dirty="0">
                <a:sym typeface="Wingdings" panose="05000000000000000000" pitchFamily="2" charset="2"/>
              </a:rPr>
              <a:t> in </a:t>
            </a:r>
            <a:r>
              <a:rPr lang="es-ES" dirty="0" err="1">
                <a:sym typeface="Wingdings" panose="05000000000000000000" pitchFamily="2" charset="2"/>
              </a:rPr>
              <a:t>the</a:t>
            </a:r>
            <a:r>
              <a:rPr lang="es-ES" dirty="0">
                <a:sym typeface="Wingdings" panose="05000000000000000000" pitchFamily="2" charset="2"/>
              </a:rPr>
              <a:t> URI (ex. </a:t>
            </a:r>
            <a:r>
              <a:rPr lang="es-ES" dirty="0">
                <a:sym typeface="Wingdings" panose="05000000000000000000" pitchFamily="2" charset="2"/>
                <a:hlinkClick r:id="rId2"/>
              </a:rPr>
              <a:t>http://myservice/api/v2.1.2/resources</a:t>
            </a:r>
            <a:r>
              <a:rPr lang="es-ES" dirty="0">
                <a:sym typeface="Wingdings" panose="05000000000000000000" pitchFamily="2" charset="2"/>
              </a:rPr>
              <a:t>) </a:t>
            </a:r>
            <a:r>
              <a:rPr lang="es-ES" dirty="0" err="1">
                <a:sym typeface="Wingdings" panose="05000000000000000000" pitchFamily="2" charset="2"/>
              </a:rPr>
              <a:t>but</a:t>
            </a:r>
            <a:r>
              <a:rPr lang="es-ES" dirty="0">
                <a:sym typeface="Wingdings" panose="05000000000000000000" pitchFamily="2" charset="2"/>
              </a:rPr>
              <a:t> </a:t>
            </a:r>
            <a:r>
              <a:rPr lang="es-ES" dirty="0" err="1">
                <a:sym typeface="Wingdings" panose="05000000000000000000" pitchFamily="2" charset="2"/>
              </a:rPr>
              <a:t>it</a:t>
            </a:r>
            <a:r>
              <a:rPr lang="es-ES" dirty="0">
                <a:sym typeface="Wingdings" panose="05000000000000000000" pitchFamily="2" charset="2"/>
              </a:rPr>
              <a:t> can be </a:t>
            </a:r>
            <a:r>
              <a:rPr lang="es-ES" dirty="0" err="1">
                <a:sym typeface="Wingdings" panose="05000000000000000000" pitchFamily="2" charset="2"/>
              </a:rPr>
              <a:t>passed</a:t>
            </a:r>
            <a:r>
              <a:rPr lang="es-ES" dirty="0">
                <a:sym typeface="Wingdings" panose="05000000000000000000" pitchFamily="2" charset="2"/>
              </a:rPr>
              <a:t> in </a:t>
            </a:r>
            <a:r>
              <a:rPr lang="es-ES" dirty="0" err="1">
                <a:sym typeface="Wingdings" panose="05000000000000000000" pitchFamily="2" charset="2"/>
              </a:rPr>
              <a:t>the</a:t>
            </a:r>
            <a:r>
              <a:rPr lang="es-ES" dirty="0">
                <a:sym typeface="Wingdings" panose="05000000000000000000" pitchFamily="2" charset="2"/>
              </a:rPr>
              <a:t> </a:t>
            </a:r>
            <a:r>
              <a:rPr lang="es-ES" dirty="0" err="1">
                <a:sym typeface="Wingdings" panose="05000000000000000000" pitchFamily="2" charset="2"/>
              </a:rPr>
              <a:t>message</a:t>
            </a:r>
            <a:r>
              <a:rPr lang="es-ES" dirty="0">
                <a:sym typeface="Wingdings" panose="05000000000000000000" pitchFamily="2" charset="2"/>
              </a:rPr>
              <a:t> </a:t>
            </a:r>
            <a:r>
              <a:rPr lang="es-ES" dirty="0" err="1">
                <a:sym typeface="Wingdings" panose="05000000000000000000" pitchFamily="2" charset="2"/>
              </a:rPr>
              <a:t>header</a:t>
            </a:r>
            <a:endParaRPr lang="es-ES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6DAE516B-B860-4E6D-9575-29280B58C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5400" dirty="0" err="1"/>
              <a:t>Versioning</a:t>
            </a:r>
            <a:endParaRPr lang="es-ES" sz="5400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92F73378-9931-4082-8819-4D88A74262B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1200" cap="none" spc="0" normalizeH="0" baseline="0" noProof="0" dirty="0">
                <a:ln>
                  <a:noFill/>
                </a:ln>
                <a:solidFill>
                  <a:srgbClr val="00D0FF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@</a:t>
            </a:r>
            <a:r>
              <a:rPr kumimoji="0" lang="es-E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D0FF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plainconcepts</a:t>
            </a:r>
            <a:endParaRPr kumimoji="0" lang="es-ES" sz="1200" b="0" i="0" u="none" strike="noStrike" kern="1200" cap="none" spc="0" normalizeH="0" baseline="0" noProof="0" dirty="0">
              <a:ln>
                <a:noFill/>
              </a:ln>
              <a:solidFill>
                <a:srgbClr val="00D0FF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671D83E7-E779-4C87-9E0D-91FD9FAE6CA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8CB616A-2EDE-4F93-81C7-BE29C9C217CB}" type="slidenum">
              <a:rPr kumimoji="0" lang="es-E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s-E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2271093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8086577-1B15-4626-B09E-9310339DD0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rgbClr val="00D0FF"/>
              </a:buClr>
              <a:buSzPct val="110000"/>
            </a:pPr>
            <a:r>
              <a:rPr lang="en-US" sz="2000" b="1" dirty="0"/>
              <a:t>Breaking changes: keep the old version temporary through endpoints</a:t>
            </a:r>
            <a:endParaRPr lang="en-US" sz="2000" b="1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>
                <a:srgbClr val="00D0FF"/>
              </a:buClr>
              <a:buSzPct val="110000"/>
            </a:pPr>
            <a:endParaRPr lang="en-US" dirty="0"/>
          </a:p>
          <a:p>
            <a:endParaRPr lang="ca-E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953C66A-B1BA-496E-82E0-AF117F9EB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ca-ES" sz="5400" dirty="0" err="1"/>
              <a:t>Versioning</a:t>
            </a:r>
            <a:endParaRPr lang="ca-ES" sz="5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81879F-BC4B-4B81-A289-A01011C3B84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" dirty="0"/>
              <a:t>@</a:t>
            </a:r>
            <a:r>
              <a:rPr lang="es-ES" dirty="0" err="1"/>
              <a:t>plainconcepts</a:t>
            </a:r>
            <a:endParaRPr lang="es-E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CB59EB-AB97-46CB-AF32-D23D6BE41EA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8CB616A-2EDE-4F93-81C7-BE29C9C217CB}" type="slidenum">
              <a:rPr lang="es-ES" smtClean="0"/>
              <a:pPr/>
              <a:t>39</a:t>
            </a:fld>
            <a:endParaRPr lang="es-E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90D1601-A7E4-4FF8-A34A-E105637A37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3414" y="2413031"/>
            <a:ext cx="5945172" cy="334035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85258AB-69D7-460E-BD21-34D254B079C9}"/>
              </a:ext>
            </a:extLst>
          </p:cNvPr>
          <p:cNvSpPr txBox="1"/>
          <p:nvPr/>
        </p:nvSpPr>
        <p:spPr>
          <a:xfrm>
            <a:off x="9323161" y="5840000"/>
            <a:ext cx="27364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1200" dirty="0"/>
              <a:t>Picture </a:t>
            </a:r>
            <a:r>
              <a:rPr lang="ca-ES" sz="1200" dirty="0" err="1"/>
              <a:t>by</a:t>
            </a:r>
            <a:r>
              <a:rPr lang="ca-ES" sz="1200" dirty="0"/>
              <a:t> </a:t>
            </a:r>
            <a:r>
              <a:rPr lang="ca-ES" sz="1200" dirty="0">
                <a:hlinkClick r:id="rId3"/>
              </a:rPr>
              <a:t>Sam Newman</a:t>
            </a:r>
            <a:endParaRPr lang="ca-ES" sz="1200" dirty="0"/>
          </a:p>
        </p:txBody>
      </p:sp>
    </p:spTree>
    <p:extLst>
      <p:ext uri="{BB962C8B-B14F-4D97-AF65-F5344CB8AC3E}">
        <p14:creationId xmlns:p14="http://schemas.microsoft.com/office/powerpoint/2010/main" val="19894005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CB616A-2EDE-4F93-81C7-BE29C9C217CB}" type="slidenum">
              <a:rPr lang="es-ES" smtClean="0"/>
              <a:pPr/>
              <a:t>4</a:t>
            </a:fld>
            <a:endParaRPr lang="es-E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1. </a:t>
            </a:r>
            <a:r>
              <a:rPr lang="es-ES" dirty="0" err="1"/>
              <a:t>Best</a:t>
            </a:r>
            <a:r>
              <a:rPr lang="es-ES" dirty="0"/>
              <a:t> </a:t>
            </a:r>
            <a:r>
              <a:rPr lang="es-ES" dirty="0" err="1"/>
              <a:t>Practices</a:t>
            </a:r>
            <a:r>
              <a:rPr lang="es-ES" dirty="0"/>
              <a:t> &amp; </a:t>
            </a:r>
            <a:r>
              <a:rPr lang="es-ES" dirty="0" err="1"/>
              <a:t>Antipatterns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412255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8086577-1B15-4626-B09E-9310339DD0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rgbClr val="00D0FF"/>
              </a:buClr>
              <a:buSzPct val="110000"/>
            </a:pPr>
            <a:r>
              <a:rPr lang="en-US" sz="2000" b="1" dirty="0"/>
              <a:t>Breaking changes: maintain 2 versions of the service</a:t>
            </a:r>
            <a:endParaRPr lang="en-US" sz="2000" b="1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>
                <a:srgbClr val="00D0FF"/>
              </a:buClr>
              <a:buSzPct val="110000"/>
            </a:pPr>
            <a:endParaRPr lang="en-US" dirty="0"/>
          </a:p>
          <a:p>
            <a:endParaRPr lang="ca-E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953C66A-B1BA-496E-82E0-AF117F9EB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ca-ES" sz="5400" dirty="0" err="1"/>
              <a:t>Versioning</a:t>
            </a:r>
            <a:endParaRPr lang="ca-ES" sz="5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81879F-BC4B-4B81-A289-A01011C3B84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" dirty="0"/>
              <a:t>@</a:t>
            </a:r>
            <a:r>
              <a:rPr lang="es-ES" dirty="0" err="1"/>
              <a:t>plainconcepts</a:t>
            </a:r>
            <a:endParaRPr lang="es-E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CB59EB-AB97-46CB-AF32-D23D6BE41EA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8CB616A-2EDE-4F93-81C7-BE29C9C217CB}" type="slidenum">
              <a:rPr lang="es-ES" smtClean="0"/>
              <a:pPr/>
              <a:t>40</a:t>
            </a:fld>
            <a:endParaRPr lang="es-E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5258AB-69D7-460E-BD21-34D254B079C9}"/>
              </a:ext>
            </a:extLst>
          </p:cNvPr>
          <p:cNvSpPr txBox="1"/>
          <p:nvPr/>
        </p:nvSpPr>
        <p:spPr>
          <a:xfrm>
            <a:off x="9323161" y="5840000"/>
            <a:ext cx="27364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1200" dirty="0"/>
              <a:t>Picture </a:t>
            </a:r>
            <a:r>
              <a:rPr lang="ca-ES" sz="1200" dirty="0" err="1"/>
              <a:t>by</a:t>
            </a:r>
            <a:r>
              <a:rPr lang="ca-ES" sz="1200" dirty="0"/>
              <a:t> </a:t>
            </a:r>
            <a:r>
              <a:rPr lang="ca-ES" sz="1200" dirty="0">
                <a:hlinkClick r:id="rId2"/>
              </a:rPr>
              <a:t>Sam Newman</a:t>
            </a:r>
            <a:endParaRPr lang="ca-ES" sz="1200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B6A1B42-F39F-4147-BE6B-220995F347C7}"/>
              </a:ext>
            </a:extLst>
          </p:cNvPr>
          <p:cNvGrpSpPr/>
          <p:nvPr/>
        </p:nvGrpSpPr>
        <p:grpSpPr>
          <a:xfrm>
            <a:off x="1346415" y="2391199"/>
            <a:ext cx="3700734" cy="3514633"/>
            <a:chOff x="1346415" y="2391199"/>
            <a:chExt cx="3700734" cy="3514633"/>
          </a:xfrm>
        </p:grpSpPr>
        <p:pic>
          <p:nvPicPr>
            <p:cNvPr id="11" name="Picture 10" descr="A screenshot of a cell phone&#10;&#10;Description generated with high confidence">
              <a:extLst>
                <a:ext uri="{FF2B5EF4-FFF2-40B4-BE49-F238E27FC236}">
                  <a16:creationId xmlns:a16="http://schemas.microsoft.com/office/drawing/2014/main" id="{C02FF815-00E1-4247-88FA-FAD15CF23D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6415" y="2391199"/>
              <a:ext cx="3700734" cy="351463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9FF9692-CF4A-4527-BEC4-B6F893173ACD}"/>
                </a:ext>
              </a:extLst>
            </p:cNvPr>
            <p:cNvSpPr txBox="1"/>
            <p:nvPr/>
          </p:nvSpPr>
          <p:spPr>
            <a:xfrm>
              <a:off x="3248138" y="3313584"/>
              <a:ext cx="135231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ca-ES" sz="900" b="1" dirty="0">
                  <a:latin typeface="Calibri" panose="020F0502020204030204" pitchFamily="34" charset="0"/>
                  <a:cs typeface="Calibri" panose="020F0502020204030204" pitchFamily="34" charset="0"/>
                </a:rPr>
                <a:t>New </a:t>
              </a:r>
              <a:r>
                <a:rPr lang="en-US" sz="900" b="1" dirty="0">
                  <a:latin typeface="Calibri" panose="020F0502020204030204" pitchFamily="34" charset="0"/>
                  <a:cs typeface="Calibri" panose="020F0502020204030204" pitchFamily="34" charset="0"/>
                </a:rPr>
                <a:t>endpoint version 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B4B17AA-8144-4F0D-94C8-E7D817FF3D07}"/>
                </a:ext>
              </a:extLst>
            </p:cNvPr>
            <p:cNvSpPr txBox="1"/>
            <p:nvPr/>
          </p:nvSpPr>
          <p:spPr>
            <a:xfrm>
              <a:off x="3685032" y="4040810"/>
              <a:ext cx="50800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ca-ES" sz="1100" b="1" dirty="0">
                  <a:cs typeface="Calibri" panose="020F0502020204030204" pitchFamily="34" charset="0"/>
                </a:rPr>
                <a:t>v59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C7198147-A861-435A-8CAC-0476D7764C0A}"/>
              </a:ext>
            </a:extLst>
          </p:cNvPr>
          <p:cNvSpPr txBox="1"/>
          <p:nvPr/>
        </p:nvSpPr>
        <p:spPr>
          <a:xfrm>
            <a:off x="5525912" y="2459888"/>
            <a:ext cx="470204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Only for rare cases where one old service cannot be migrated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Adds complexity for maintainability, routing, deployment...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319315538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8086577-1B15-4626-B09E-9310339DD0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rgbClr val="00D0FF"/>
              </a:buClr>
              <a:buSzPct val="110000"/>
            </a:pPr>
            <a:r>
              <a:rPr lang="en-US" sz="2000" b="1" dirty="0"/>
              <a:t>Blue/green deployment (separate deployment from release)</a:t>
            </a:r>
            <a:endParaRPr lang="en-US" sz="2000" b="1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>
                <a:srgbClr val="00D0FF"/>
              </a:buClr>
              <a:buSzPct val="110000"/>
            </a:pPr>
            <a:endParaRPr lang="en-US" dirty="0"/>
          </a:p>
          <a:p>
            <a:endParaRPr lang="ca-E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953C66A-B1BA-496E-82E0-AF117F9EB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ca-ES" sz="5400" dirty="0" err="1"/>
              <a:t>Versioning</a:t>
            </a:r>
            <a:endParaRPr lang="ca-ES" sz="5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81879F-BC4B-4B81-A289-A01011C3B84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" dirty="0"/>
              <a:t>@</a:t>
            </a:r>
            <a:r>
              <a:rPr lang="es-ES" dirty="0" err="1"/>
              <a:t>plainconcepts</a:t>
            </a:r>
            <a:endParaRPr lang="es-E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CB59EB-AB97-46CB-AF32-D23D6BE41EA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8CB616A-2EDE-4F93-81C7-BE29C9C217CB}" type="slidenum">
              <a:rPr lang="es-ES" smtClean="0"/>
              <a:pPr/>
              <a:t>41</a:t>
            </a:fld>
            <a:endParaRPr lang="es-E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5258AB-69D7-460E-BD21-34D254B079C9}"/>
              </a:ext>
            </a:extLst>
          </p:cNvPr>
          <p:cNvSpPr txBox="1"/>
          <p:nvPr/>
        </p:nvSpPr>
        <p:spPr>
          <a:xfrm>
            <a:off x="9323161" y="5840000"/>
            <a:ext cx="27364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1200" dirty="0"/>
              <a:t>Picture </a:t>
            </a:r>
            <a:r>
              <a:rPr lang="ca-ES" sz="1200" dirty="0" err="1"/>
              <a:t>by</a:t>
            </a:r>
            <a:r>
              <a:rPr lang="ca-ES" sz="1200" dirty="0"/>
              <a:t> </a:t>
            </a:r>
            <a:r>
              <a:rPr lang="ca-ES" sz="1200" dirty="0">
                <a:hlinkClick r:id="rId2"/>
              </a:rPr>
              <a:t>Sam Newman</a:t>
            </a:r>
            <a:endParaRPr lang="ca-ES" sz="12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FCEB97D-41A4-417B-B29C-FFB499A8E0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9293" y="2528237"/>
            <a:ext cx="8985813" cy="27915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9834849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8086577-1B15-4626-B09E-9310339DD0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rgbClr val="00D0FF"/>
              </a:buClr>
              <a:buSzPct val="110000"/>
            </a:pPr>
            <a:r>
              <a:rPr lang="en-US" sz="2000" b="1" dirty="0"/>
              <a:t>Canary deployment, gradually move users to the new version</a:t>
            </a:r>
            <a:endParaRPr lang="en-US" dirty="0"/>
          </a:p>
          <a:p>
            <a:endParaRPr lang="ca-E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953C66A-B1BA-496E-82E0-AF117F9EB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ca-ES" sz="5400" dirty="0" err="1"/>
              <a:t>Versioning</a:t>
            </a:r>
            <a:endParaRPr lang="ca-ES" sz="5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81879F-BC4B-4B81-A289-A01011C3B84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" dirty="0"/>
              <a:t>@</a:t>
            </a:r>
            <a:r>
              <a:rPr lang="es-ES" dirty="0" err="1"/>
              <a:t>plainconcepts</a:t>
            </a:r>
            <a:endParaRPr lang="es-E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CB59EB-AB97-46CB-AF32-D23D6BE41EA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8CB616A-2EDE-4F93-81C7-BE29C9C217CB}" type="slidenum">
              <a:rPr lang="es-ES" smtClean="0"/>
              <a:pPr/>
              <a:t>42</a:t>
            </a:fld>
            <a:endParaRPr lang="es-E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5258AB-69D7-460E-BD21-34D254B079C9}"/>
              </a:ext>
            </a:extLst>
          </p:cNvPr>
          <p:cNvSpPr txBox="1"/>
          <p:nvPr/>
        </p:nvSpPr>
        <p:spPr>
          <a:xfrm>
            <a:off x="9323161" y="5840000"/>
            <a:ext cx="27364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1200" dirty="0" err="1"/>
              <a:t>Pictures</a:t>
            </a:r>
            <a:r>
              <a:rPr lang="ca-ES" sz="1200" dirty="0"/>
              <a:t> </a:t>
            </a:r>
            <a:r>
              <a:rPr lang="ca-ES" sz="1200" dirty="0" err="1"/>
              <a:t>by</a:t>
            </a:r>
            <a:r>
              <a:rPr lang="ca-ES" sz="1200" dirty="0"/>
              <a:t> </a:t>
            </a:r>
            <a:r>
              <a:rPr lang="ca-ES" sz="1200" dirty="0" err="1">
                <a:hlinkClick r:id="rId2"/>
              </a:rPr>
              <a:t>Fowler</a:t>
            </a:r>
            <a:endParaRPr lang="ca-ES" sz="1200" dirty="0"/>
          </a:p>
        </p:txBody>
      </p:sp>
      <p:pic>
        <p:nvPicPr>
          <p:cNvPr id="1032" name="Picture 8" descr="https://martinfowler.com/bliki/images/canaryRelease/canary-release-1.png">
            <a:extLst>
              <a:ext uri="{FF2B5EF4-FFF2-40B4-BE49-F238E27FC236}">
                <a16:creationId xmlns:a16="http://schemas.microsoft.com/office/drawing/2014/main" id="{F849D24B-BDE2-4ED5-A30B-B66BB1ECB3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1838" y="2428875"/>
            <a:ext cx="5648325" cy="2000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s://martinfowler.com/bliki/images/canaryRelease/canary-release-2.png">
            <a:extLst>
              <a:ext uri="{FF2B5EF4-FFF2-40B4-BE49-F238E27FC236}">
                <a16:creationId xmlns:a16="http://schemas.microsoft.com/office/drawing/2014/main" id="{7BC98608-CB56-4150-BB39-762CB6A5A3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1838" y="2433955"/>
            <a:ext cx="5648325" cy="2000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s://martinfowler.com/bliki/images/canaryRelease/canary-release-3.png">
            <a:extLst>
              <a:ext uri="{FF2B5EF4-FFF2-40B4-BE49-F238E27FC236}">
                <a16:creationId xmlns:a16="http://schemas.microsoft.com/office/drawing/2014/main" id="{243C27C9-BC05-4EF2-9CB9-1034B9F927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1838" y="2419033"/>
            <a:ext cx="5648325" cy="2009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3893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8086577-1B15-4626-B09E-9310339DD0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rgbClr val="00D0FF"/>
              </a:buClr>
              <a:buSzPct val="110000"/>
            </a:pPr>
            <a:r>
              <a:rPr lang="en-US" sz="2000" b="1" dirty="0"/>
              <a:t>Rolling update (typical Kubernetes deployment)</a:t>
            </a:r>
            <a:endParaRPr lang="en-US" sz="2000" b="1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>
                <a:srgbClr val="00D0FF"/>
              </a:buClr>
              <a:buSzPct val="110000"/>
            </a:pPr>
            <a:endParaRPr lang="en-US" dirty="0"/>
          </a:p>
          <a:p>
            <a:endParaRPr lang="ca-E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953C66A-B1BA-496E-82E0-AF117F9EB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ca-ES" sz="5400" dirty="0" err="1"/>
              <a:t>Versioning</a:t>
            </a:r>
            <a:endParaRPr lang="ca-ES" sz="5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81879F-BC4B-4B81-A289-A01011C3B84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" dirty="0"/>
              <a:t>@</a:t>
            </a:r>
            <a:r>
              <a:rPr lang="es-ES" dirty="0" err="1"/>
              <a:t>plainconcepts</a:t>
            </a:r>
            <a:endParaRPr lang="es-E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CB59EB-AB97-46CB-AF32-D23D6BE41EA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8CB616A-2EDE-4F93-81C7-BE29C9C217CB}" type="slidenum">
              <a:rPr lang="es-ES" smtClean="0"/>
              <a:pPr/>
              <a:t>43</a:t>
            </a:fld>
            <a:endParaRPr lang="es-ES" dirty="0"/>
          </a:p>
        </p:txBody>
      </p:sp>
      <p:sp>
        <p:nvSpPr>
          <p:cNvPr id="9" name="AutoShape 4" descr="https://d33wubrfki0l68.cloudfront.net/678bcc3281bfcc588e87c73ffdc73c7a8380aca9/703a2/docs/tutorials/kubernetes-basics/public/images/module_06_rollingupdates2.svg">
            <a:extLst>
              <a:ext uri="{FF2B5EF4-FFF2-40B4-BE49-F238E27FC236}">
                <a16:creationId xmlns:a16="http://schemas.microsoft.com/office/drawing/2014/main" id="{8CCA6B12-5F87-44B1-BA29-3296C969304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ca-ES"/>
          </a:p>
        </p:txBody>
      </p:sp>
      <p:pic>
        <p:nvPicPr>
          <p:cNvPr id="10" name="Picture 6">
            <a:extLst>
              <a:ext uri="{FF2B5EF4-FFF2-40B4-BE49-F238E27FC236}">
                <a16:creationId xmlns:a16="http://schemas.microsoft.com/office/drawing/2014/main" id="{23258919-AD4D-406D-80CF-FE780D02C2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517" y="2478794"/>
            <a:ext cx="11796763" cy="3191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05202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8086577-1B15-4626-B09E-9310339DD0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rgbClr val="00D0FF"/>
              </a:buClr>
              <a:buSzPct val="110000"/>
            </a:pPr>
            <a:r>
              <a:rPr lang="en-US" sz="2000" b="1" dirty="0"/>
              <a:t>CDC Customer driven contract</a:t>
            </a:r>
          </a:p>
          <a:p>
            <a:pPr>
              <a:buClr>
                <a:srgbClr val="00D0FF"/>
              </a:buClr>
              <a:buSzPct val="110000"/>
            </a:pPr>
            <a:r>
              <a:rPr lang="en-US" sz="2000" dirty="0"/>
              <a:t>Problem:</a:t>
            </a:r>
          </a:p>
          <a:p>
            <a:pPr marL="28575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dirty="0"/>
              <a:t>Service changes isolated from its consumers. </a:t>
            </a:r>
          </a:p>
          <a:p>
            <a:pPr marL="28575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dirty="0"/>
              <a:t>Each consumer uses part of the data </a:t>
            </a:r>
          </a:p>
          <a:p>
            <a:pPr marL="28575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dirty="0"/>
              <a:t>How to avoid breaking consumers?</a:t>
            </a:r>
          </a:p>
          <a:p>
            <a:pPr>
              <a:buClr>
                <a:srgbClr val="00D0FF"/>
              </a:buClr>
              <a:buSzPct val="110000"/>
            </a:pPr>
            <a:r>
              <a:rPr lang="en-US" sz="2000" dirty="0"/>
              <a:t>Solution</a:t>
            </a:r>
          </a:p>
          <a:p>
            <a:pPr marL="28575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dirty="0"/>
              <a:t>Customer Driven Contract (CDC) helps to mitigate the breakings </a:t>
            </a:r>
          </a:p>
          <a:p>
            <a:pPr marL="28575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dirty="0"/>
              <a:t>The consumers of our service declare their expectations in form of tests</a:t>
            </a:r>
          </a:p>
          <a:p>
            <a:pPr marL="28575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+mj-lt"/>
              </a:rPr>
              <a:t>The tests are run </a:t>
            </a:r>
            <a:r>
              <a:rPr lang="en-US" dirty="0"/>
              <a:t>during CI build</a:t>
            </a:r>
          </a:p>
          <a:p>
            <a:pPr marL="28575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+mj-lt"/>
              </a:rPr>
              <a:t>If CDC tests are broken, it is forbidden to deploy (customer broken)</a:t>
            </a:r>
          </a:p>
          <a:p>
            <a:pPr marL="28575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dirty="0"/>
              <a:t>CDC is the point for discussions between teams about the common contract (as user stories in Agile)</a:t>
            </a:r>
            <a:endParaRPr lang="en-US" sz="1600" dirty="0">
              <a:solidFill>
                <a:schemeClr val="tx1"/>
              </a:solidFill>
              <a:latin typeface="+mj-lt"/>
            </a:endParaRPr>
          </a:p>
          <a:p>
            <a:pPr>
              <a:buClr>
                <a:srgbClr val="00D0FF"/>
              </a:buClr>
              <a:buSzPct val="110000"/>
            </a:pPr>
            <a:endParaRPr lang="en-US" dirty="0"/>
          </a:p>
          <a:p>
            <a:endParaRPr lang="ca-E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953C66A-B1BA-496E-82E0-AF117F9EB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ca-ES" sz="5400" dirty="0" err="1"/>
              <a:t>Versioning</a:t>
            </a:r>
            <a:endParaRPr lang="ca-ES" sz="5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81879F-BC4B-4B81-A289-A01011C3B84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" dirty="0"/>
              <a:t>@</a:t>
            </a:r>
            <a:r>
              <a:rPr lang="es-ES" dirty="0" err="1"/>
              <a:t>plainconcepts</a:t>
            </a:r>
            <a:endParaRPr lang="es-E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CB59EB-AB97-46CB-AF32-D23D6BE41EA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8CB616A-2EDE-4F93-81C7-BE29C9C217CB}" type="slidenum">
              <a:rPr lang="es-ES" smtClean="0"/>
              <a:pPr/>
              <a:t>44</a:t>
            </a:fld>
            <a:endParaRPr lang="es-E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5258AB-69D7-460E-BD21-34D254B079C9}"/>
              </a:ext>
            </a:extLst>
          </p:cNvPr>
          <p:cNvSpPr txBox="1"/>
          <p:nvPr/>
        </p:nvSpPr>
        <p:spPr>
          <a:xfrm>
            <a:off x="9323161" y="5840000"/>
            <a:ext cx="27364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1200" dirty="0"/>
              <a:t>Picture </a:t>
            </a:r>
            <a:r>
              <a:rPr lang="ca-ES" sz="1200" dirty="0" err="1"/>
              <a:t>by</a:t>
            </a:r>
            <a:r>
              <a:rPr lang="ca-ES" sz="1200" dirty="0"/>
              <a:t> </a:t>
            </a:r>
            <a:r>
              <a:rPr lang="ca-ES" sz="1200" dirty="0">
                <a:hlinkClick r:id="rId2"/>
              </a:rPr>
              <a:t>Sam Newman</a:t>
            </a:r>
            <a:endParaRPr lang="ca-ES" sz="1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EDBFE3-9FC5-4A56-B679-E7421D3CEB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8099" y="1842546"/>
            <a:ext cx="4390123" cy="208145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9498106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¡</a:t>
            </a:r>
            <a:r>
              <a:rPr lang="es-ES" dirty="0" err="1"/>
              <a:t>Thank</a:t>
            </a:r>
            <a:r>
              <a:rPr lang="es-ES" dirty="0"/>
              <a:t> </a:t>
            </a:r>
            <a:r>
              <a:rPr lang="es-ES" dirty="0" err="1"/>
              <a:t>you</a:t>
            </a:r>
            <a:r>
              <a:rPr lang="es-ES" dirty="0"/>
              <a:t>!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ES" dirty="0"/>
              <a:t>www.plainconcepts.com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S" dirty="0"/>
              <a:t>@</a:t>
            </a:r>
            <a:r>
              <a:rPr lang="es-ES" dirty="0" err="1"/>
              <a:t>plainconcepts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1710227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756691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143B7A33-7D5F-4150-8810-BC6922461C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lvl="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s-ES" dirty="0">
                <a:solidFill>
                  <a:prstClr val="black"/>
                </a:solidFill>
              </a:rPr>
              <a:t>E</a:t>
            </a:r>
            <a:r>
              <a:rPr lang="en-US" dirty="0" err="1">
                <a:solidFill>
                  <a:prstClr val="black"/>
                </a:solidFill>
              </a:rPr>
              <a:t>ach</a:t>
            </a:r>
            <a:r>
              <a:rPr lang="en-US" dirty="0">
                <a:solidFill>
                  <a:prstClr val="black"/>
                </a:solidFill>
              </a:rPr>
              <a:t> microservice owns its own data source</a:t>
            </a:r>
          </a:p>
          <a:p>
            <a:pPr marL="285750" lvl="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Data owned by a microservice is private</a:t>
            </a:r>
          </a:p>
          <a:p>
            <a:pPr marL="285750" lvl="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Data can only be accessed by its API</a:t>
            </a:r>
          </a:p>
          <a:p>
            <a:pPr marL="285750" lvl="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s-ES" dirty="0">
                <a:solidFill>
                  <a:prstClr val="black"/>
                </a:solidFill>
              </a:rPr>
              <a:t>P</a:t>
            </a:r>
            <a:r>
              <a:rPr lang="en-US" dirty="0" err="1">
                <a:solidFill>
                  <a:prstClr val="black"/>
                </a:solidFill>
              </a:rPr>
              <a:t>olyglot</a:t>
            </a:r>
            <a:r>
              <a:rPr lang="en-US" dirty="0">
                <a:solidFill>
                  <a:prstClr val="black"/>
                </a:solidFill>
              </a:rPr>
              <a:t> microservices and persistence</a:t>
            </a:r>
          </a:p>
          <a:p>
            <a:pPr marL="285750" lvl="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Encapsulating data ensures </a:t>
            </a:r>
            <a:r>
              <a:rPr lang="es-ES" dirty="0" err="1">
                <a:solidFill>
                  <a:prstClr val="black"/>
                </a:solidFill>
              </a:rPr>
              <a:t>l</a:t>
            </a:r>
            <a:r>
              <a:rPr lang="es-ES" dirty="0" err="1"/>
              <a:t>oose</a:t>
            </a:r>
            <a:r>
              <a:rPr lang="es-ES" dirty="0"/>
              <a:t> </a:t>
            </a:r>
            <a:r>
              <a:rPr lang="es-ES" dirty="0" err="1"/>
              <a:t>coupling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4354A535-69B4-4036-A6A6-F363285E1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Decentralized</a:t>
            </a:r>
            <a:r>
              <a:rPr lang="es-ES" dirty="0"/>
              <a:t> Data</a:t>
            </a:r>
            <a:endParaRPr lang="en-US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D8726E8-DB76-4BB9-9BE5-F780FCFED5E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" dirty="0"/>
              <a:t>@</a:t>
            </a:r>
            <a:r>
              <a:rPr lang="es-ES" dirty="0" err="1"/>
              <a:t>plainconcepts</a:t>
            </a:r>
            <a:endParaRPr lang="es-ES" dirty="0"/>
          </a:p>
          <a:p>
            <a:endParaRPr lang="es-E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4CCC3EE-7B3D-471B-94E1-754C8AB92B0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8CB616A-2EDE-4F93-81C7-BE29C9C217CB}" type="slidenum">
              <a:rPr lang="es-ES" smtClean="0"/>
              <a:pPr/>
              <a:t>5</a:t>
            </a:fld>
            <a:endParaRPr lang="es-ES"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3A3D3370-E7FD-491A-AE80-BA13AD252D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0642" y="3715981"/>
            <a:ext cx="5025808" cy="249470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3B3E83E3-5AFC-4FB2-9D50-1A10B38FAB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1812" y="647310"/>
            <a:ext cx="5363468" cy="278169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9084975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143B7A33-7D5F-4150-8810-BC6922461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8688" y="2955205"/>
            <a:ext cx="5642610" cy="3196532"/>
          </a:xfrm>
        </p:spPr>
        <p:txBody>
          <a:bodyPr/>
          <a:lstStyle/>
          <a:p>
            <a:pPr marL="285750" lvl="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s-ES" dirty="0" err="1">
                <a:solidFill>
                  <a:prstClr val="black"/>
                </a:solidFill>
              </a:rPr>
              <a:t>Avoid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chatty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communications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when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retrievieng</a:t>
            </a:r>
            <a:r>
              <a:rPr lang="es-ES" dirty="0">
                <a:solidFill>
                  <a:prstClr val="black"/>
                </a:solidFill>
              </a:rPr>
              <a:t> data </a:t>
            </a:r>
            <a:r>
              <a:rPr lang="es-ES" dirty="0" err="1">
                <a:solidFill>
                  <a:prstClr val="black"/>
                </a:solidFill>
              </a:rPr>
              <a:t>from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multiple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microservices</a:t>
            </a:r>
            <a:endParaRPr lang="es-ES" dirty="0">
              <a:solidFill>
                <a:prstClr val="black"/>
              </a:solidFill>
            </a:endParaRPr>
          </a:p>
          <a:p>
            <a:pPr marL="285750" lvl="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s-ES" dirty="0">
                <a:solidFill>
                  <a:prstClr val="black"/>
                </a:solidFill>
              </a:rPr>
              <a:t>Use </a:t>
            </a:r>
            <a:r>
              <a:rPr lang="es-ES" b="1" dirty="0">
                <a:solidFill>
                  <a:prstClr val="black"/>
                </a:solidFill>
              </a:rPr>
              <a:t>fine-</a:t>
            </a:r>
            <a:r>
              <a:rPr lang="es-ES" b="1" dirty="0" err="1">
                <a:solidFill>
                  <a:prstClr val="black"/>
                </a:solidFill>
              </a:rPr>
              <a:t>grained</a:t>
            </a:r>
            <a:r>
              <a:rPr lang="es-ES" b="1" dirty="0">
                <a:solidFill>
                  <a:prstClr val="black"/>
                </a:solidFill>
              </a:rPr>
              <a:t> Api </a:t>
            </a:r>
            <a:r>
              <a:rPr lang="es-ES" b="1" dirty="0" err="1">
                <a:solidFill>
                  <a:prstClr val="black"/>
                </a:solidFill>
              </a:rPr>
              <a:t>Gateways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or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b="1" dirty="0" err="1">
                <a:solidFill>
                  <a:prstClr val="black"/>
                </a:solidFill>
              </a:rPr>
              <a:t>read</a:t>
            </a:r>
            <a:r>
              <a:rPr lang="es-ES" b="1" dirty="0">
                <a:solidFill>
                  <a:prstClr val="black"/>
                </a:solidFill>
              </a:rPr>
              <a:t>-data </a:t>
            </a:r>
            <a:r>
              <a:rPr lang="es-ES" b="1" dirty="0" err="1">
                <a:solidFill>
                  <a:prstClr val="black"/>
                </a:solidFill>
              </a:rPr>
              <a:t>models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for</a:t>
            </a:r>
            <a:r>
              <a:rPr lang="es-ES" dirty="0">
                <a:solidFill>
                  <a:prstClr val="black"/>
                </a:solidFill>
              </a:rPr>
              <a:t> data </a:t>
            </a:r>
            <a:r>
              <a:rPr lang="es-ES" dirty="0" err="1">
                <a:solidFill>
                  <a:prstClr val="black"/>
                </a:solidFill>
              </a:rPr>
              <a:t>aggregation</a:t>
            </a:r>
            <a:endParaRPr lang="es-ES" dirty="0">
              <a:solidFill>
                <a:prstClr val="black"/>
              </a:solidFill>
            </a:endParaRPr>
          </a:p>
          <a:p>
            <a:pPr marL="285750" lvl="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dirty="0"/>
              <a:t>Trade-off between consistency and availability in distributed systems</a:t>
            </a:r>
            <a:r>
              <a:rPr lang="es-ES" dirty="0">
                <a:solidFill>
                  <a:prstClr val="black"/>
                </a:solidFill>
              </a:rPr>
              <a:t> (</a:t>
            </a:r>
            <a:r>
              <a:rPr lang="es-ES" b="1" dirty="0">
                <a:solidFill>
                  <a:prstClr val="black"/>
                </a:solidFill>
              </a:rPr>
              <a:t>CAP </a:t>
            </a:r>
            <a:r>
              <a:rPr lang="es-ES" b="1" dirty="0" err="1">
                <a:solidFill>
                  <a:prstClr val="black"/>
                </a:solidFill>
              </a:rPr>
              <a:t>Theorem</a:t>
            </a:r>
            <a:r>
              <a:rPr lang="es-ES" dirty="0">
                <a:solidFill>
                  <a:prstClr val="black"/>
                </a:solidFill>
              </a:rPr>
              <a:t>)</a:t>
            </a:r>
          </a:p>
          <a:p>
            <a:pPr marL="285750" lvl="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s-ES" dirty="0" err="1">
                <a:solidFill>
                  <a:prstClr val="black"/>
                </a:solidFill>
              </a:rPr>
              <a:t>Ensure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b="1" dirty="0">
                <a:solidFill>
                  <a:prstClr val="black"/>
                </a:solidFill>
              </a:rPr>
              <a:t>eventual </a:t>
            </a:r>
            <a:r>
              <a:rPr lang="es-ES" b="1" dirty="0" err="1">
                <a:solidFill>
                  <a:prstClr val="black"/>
                </a:solidFill>
              </a:rPr>
              <a:t>consistency</a:t>
            </a:r>
            <a:r>
              <a:rPr lang="es-ES" b="1" dirty="0">
                <a:solidFill>
                  <a:prstClr val="black"/>
                </a:solidFill>
              </a:rPr>
              <a:t> </a:t>
            </a:r>
            <a:r>
              <a:rPr lang="es-ES" dirty="0">
                <a:solidFill>
                  <a:prstClr val="black"/>
                </a:solidFill>
              </a:rPr>
              <a:t>in </a:t>
            </a:r>
            <a:r>
              <a:rPr lang="es-ES" dirty="0" err="1">
                <a:solidFill>
                  <a:prstClr val="black"/>
                </a:solidFill>
              </a:rPr>
              <a:t>business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transactions</a:t>
            </a:r>
            <a:endParaRPr lang="es-ES" dirty="0">
              <a:solidFill>
                <a:prstClr val="black"/>
              </a:solidFill>
            </a:endParaRP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4354A535-69B4-4036-A6A6-F363285E1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Decentralized</a:t>
            </a:r>
            <a:r>
              <a:rPr lang="es-ES" dirty="0"/>
              <a:t> Data </a:t>
            </a:r>
            <a:endParaRPr lang="en-US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D8726E8-DB76-4BB9-9BE5-F780FCFED5E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" dirty="0"/>
              <a:t>@</a:t>
            </a:r>
            <a:r>
              <a:rPr lang="es-ES" dirty="0" err="1"/>
              <a:t>plainconcepts</a:t>
            </a:r>
            <a:endParaRPr lang="es-ES" dirty="0"/>
          </a:p>
          <a:p>
            <a:endParaRPr lang="es-E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4CCC3EE-7B3D-471B-94E1-754C8AB92B0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8CB616A-2EDE-4F93-81C7-BE29C9C217CB}" type="slidenum">
              <a:rPr lang="es-ES" smtClean="0"/>
              <a:pPr/>
              <a:t>6</a:t>
            </a:fld>
            <a:endParaRPr lang="es-ES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AA3ECC25-A08D-4933-BA63-5DE8E98694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3882" y="3213846"/>
            <a:ext cx="5314163" cy="303753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050" name="Picture 2" descr="Resultado de imagen de api gateways microservices">
            <a:extLst>
              <a:ext uri="{FF2B5EF4-FFF2-40B4-BE49-F238E27FC236}">
                <a16:creationId xmlns:a16="http://schemas.microsoft.com/office/drawing/2014/main" id="{7F68DAF7-E1C1-40A3-A5B7-97554E2A7F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5281" y="238981"/>
            <a:ext cx="3223170" cy="2850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7817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143B7A33-7D5F-4150-8810-BC6922461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8688" y="2955205"/>
            <a:ext cx="3829159" cy="3196532"/>
          </a:xfrm>
        </p:spPr>
        <p:txBody>
          <a:bodyPr/>
          <a:lstStyle/>
          <a:p>
            <a:pPr marL="285750" lvl="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s-ES" dirty="0" err="1">
                <a:solidFill>
                  <a:prstClr val="black"/>
                </a:solidFill>
              </a:rPr>
              <a:t>Avoid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distributed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transactions</a:t>
            </a:r>
            <a:r>
              <a:rPr lang="es-ES" dirty="0">
                <a:solidFill>
                  <a:prstClr val="black"/>
                </a:solidFill>
              </a:rPr>
              <a:t> </a:t>
            </a:r>
          </a:p>
          <a:p>
            <a:pPr marL="285750" lvl="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s-ES" dirty="0" err="1">
                <a:solidFill>
                  <a:prstClr val="black"/>
                </a:solidFill>
              </a:rPr>
              <a:t>Scalability</a:t>
            </a:r>
            <a:r>
              <a:rPr lang="es-ES" dirty="0">
                <a:solidFill>
                  <a:prstClr val="black"/>
                </a:solidFill>
              </a:rPr>
              <a:t> and </a:t>
            </a:r>
            <a:r>
              <a:rPr lang="es-ES" dirty="0" err="1">
                <a:solidFill>
                  <a:prstClr val="black"/>
                </a:solidFill>
              </a:rPr>
              <a:t>high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availability</a:t>
            </a:r>
            <a:endParaRPr lang="es-ES" dirty="0">
              <a:solidFill>
                <a:prstClr val="black"/>
              </a:solidFill>
            </a:endParaRPr>
          </a:p>
          <a:p>
            <a:pPr marL="285750" lvl="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s-ES" dirty="0" err="1">
                <a:solidFill>
                  <a:prstClr val="black"/>
                </a:solidFill>
              </a:rPr>
              <a:t>Assume</a:t>
            </a:r>
            <a:r>
              <a:rPr lang="es-ES" dirty="0">
                <a:solidFill>
                  <a:prstClr val="black"/>
                </a:solidFill>
              </a:rPr>
              <a:t> a </a:t>
            </a:r>
            <a:r>
              <a:rPr lang="es-ES" dirty="0" err="1">
                <a:solidFill>
                  <a:prstClr val="black"/>
                </a:solidFill>
              </a:rPr>
              <a:t>system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inconsistency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window</a:t>
            </a:r>
            <a:endParaRPr lang="es-ES" dirty="0">
              <a:solidFill>
                <a:prstClr val="black"/>
              </a:solidFill>
            </a:endParaRPr>
          </a:p>
          <a:p>
            <a:pPr marL="285750" lvl="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s-ES" b="1" dirty="0" err="1">
                <a:solidFill>
                  <a:prstClr val="black"/>
                </a:solidFill>
              </a:rPr>
              <a:t>Event</a:t>
            </a:r>
            <a:r>
              <a:rPr lang="es-ES" b="1" dirty="0">
                <a:solidFill>
                  <a:prstClr val="black"/>
                </a:solidFill>
              </a:rPr>
              <a:t> </a:t>
            </a:r>
            <a:r>
              <a:rPr lang="es-ES" b="1" dirty="0" err="1">
                <a:solidFill>
                  <a:prstClr val="black"/>
                </a:solidFill>
              </a:rPr>
              <a:t>Sourcing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or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b="1" dirty="0" err="1">
                <a:solidFill>
                  <a:prstClr val="black"/>
                </a:solidFill>
              </a:rPr>
              <a:t>Outbox</a:t>
            </a:r>
            <a:r>
              <a:rPr lang="es-ES" b="1" dirty="0">
                <a:solidFill>
                  <a:prstClr val="black"/>
                </a:solidFill>
              </a:rPr>
              <a:t> </a:t>
            </a:r>
            <a:r>
              <a:rPr lang="es-ES" b="1" dirty="0" err="1">
                <a:solidFill>
                  <a:prstClr val="black"/>
                </a:solidFill>
              </a:rPr>
              <a:t>patterns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u="sng" dirty="0" err="1">
                <a:solidFill>
                  <a:prstClr val="black"/>
                </a:solidFill>
              </a:rPr>
              <a:t>provides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atomicity</a:t>
            </a:r>
            <a:endParaRPr lang="es-ES" dirty="0">
              <a:solidFill>
                <a:prstClr val="black"/>
              </a:solidFill>
            </a:endParaRPr>
          </a:p>
          <a:p>
            <a:pPr lvl="0">
              <a:buClr>
                <a:srgbClr val="00D0FF"/>
              </a:buClr>
              <a:buSzPct val="110000"/>
            </a:pPr>
            <a:endParaRPr lang="es-ES" dirty="0">
              <a:solidFill>
                <a:prstClr val="black"/>
              </a:solidFill>
            </a:endParaRP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4354A535-69B4-4036-A6A6-F363285E1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Eventual</a:t>
            </a:r>
            <a:br>
              <a:rPr lang="es-ES" dirty="0"/>
            </a:br>
            <a:r>
              <a:rPr lang="es-ES" dirty="0" err="1"/>
              <a:t>Consistency</a:t>
            </a:r>
            <a:endParaRPr lang="en-US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D8726E8-DB76-4BB9-9BE5-F780FCFED5E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" dirty="0"/>
              <a:t>@</a:t>
            </a:r>
            <a:r>
              <a:rPr lang="es-ES" dirty="0" err="1"/>
              <a:t>plainconcepts</a:t>
            </a:r>
            <a:endParaRPr lang="es-ES" dirty="0"/>
          </a:p>
          <a:p>
            <a:endParaRPr lang="es-E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4CCC3EE-7B3D-471B-94E1-754C8AB92B0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8CB616A-2EDE-4F93-81C7-BE29C9C217CB}" type="slidenum">
              <a:rPr lang="es-ES" smtClean="0"/>
              <a:pPr/>
              <a:t>7</a:t>
            </a:fld>
            <a:endParaRPr lang="es-ES" dirty="0"/>
          </a:p>
        </p:txBody>
      </p:sp>
      <p:pic>
        <p:nvPicPr>
          <p:cNvPr id="1026" name="Picture 2" descr="Resultado de imagen de eventual consistency microservices">
            <a:extLst>
              <a:ext uri="{FF2B5EF4-FFF2-40B4-BE49-F238E27FC236}">
                <a16:creationId xmlns:a16="http://schemas.microsoft.com/office/drawing/2014/main" id="{426D25FD-CBC5-4444-B068-7DDB6EB865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5328" y="2400768"/>
            <a:ext cx="7004624" cy="3565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27065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143B7A33-7D5F-4150-8810-BC6922461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8688" y="2821335"/>
            <a:ext cx="3660689" cy="3196532"/>
          </a:xfrm>
        </p:spPr>
        <p:txBody>
          <a:bodyPr/>
          <a:lstStyle/>
          <a:p>
            <a:pPr marL="285750" lvl="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s-ES" dirty="0">
                <a:solidFill>
                  <a:prstClr val="black"/>
                </a:solidFill>
              </a:rPr>
              <a:t>Multi-step </a:t>
            </a:r>
            <a:r>
              <a:rPr lang="es-ES" dirty="0" err="1">
                <a:solidFill>
                  <a:prstClr val="black"/>
                </a:solidFill>
              </a:rPr>
              <a:t>process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involving</a:t>
            </a:r>
            <a:r>
              <a:rPr lang="es-ES" dirty="0">
                <a:solidFill>
                  <a:prstClr val="black"/>
                </a:solidFill>
              </a:rPr>
              <a:t> local </a:t>
            </a:r>
            <a:r>
              <a:rPr lang="es-ES" dirty="0" err="1">
                <a:solidFill>
                  <a:prstClr val="black"/>
                </a:solidFill>
              </a:rPr>
              <a:t>transactions</a:t>
            </a:r>
            <a:endParaRPr lang="es-ES" dirty="0">
              <a:solidFill>
                <a:prstClr val="black"/>
              </a:solidFill>
            </a:endParaRPr>
          </a:p>
          <a:p>
            <a:pPr marL="285750" lvl="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s-ES" dirty="0" err="1">
                <a:solidFill>
                  <a:prstClr val="black"/>
                </a:solidFill>
              </a:rPr>
              <a:t>Atomicity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with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business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entities</a:t>
            </a:r>
            <a:r>
              <a:rPr lang="es-ES" dirty="0">
                <a:solidFill>
                  <a:prstClr val="black"/>
                </a:solidFill>
              </a:rPr>
              <a:t> and </a:t>
            </a:r>
            <a:r>
              <a:rPr lang="es-ES" dirty="0" err="1">
                <a:solidFill>
                  <a:prstClr val="black"/>
                </a:solidFill>
              </a:rPr>
              <a:t>events</a:t>
            </a:r>
            <a:endParaRPr lang="es-ES" dirty="0">
              <a:solidFill>
                <a:prstClr val="black"/>
              </a:solidFill>
            </a:endParaRPr>
          </a:p>
          <a:p>
            <a:pPr marL="285750" lvl="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s-ES" dirty="0" err="1">
                <a:solidFill>
                  <a:prstClr val="black"/>
                </a:solidFill>
              </a:rPr>
              <a:t>Separate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service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to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publish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events</a:t>
            </a:r>
            <a:endParaRPr lang="es-ES" dirty="0">
              <a:solidFill>
                <a:prstClr val="black"/>
              </a:solidFill>
            </a:endParaRPr>
          </a:p>
          <a:p>
            <a:pPr marL="285750" lvl="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endParaRPr lang="es-ES" dirty="0">
              <a:solidFill>
                <a:prstClr val="black"/>
              </a:solidFill>
            </a:endParaRPr>
          </a:p>
          <a:p>
            <a:pPr marL="285750" lvl="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endParaRPr lang="es-ES" dirty="0">
              <a:solidFill>
                <a:prstClr val="black"/>
              </a:solidFill>
            </a:endParaRP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4354A535-69B4-4036-A6A6-F363285E1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Outbox</a:t>
            </a:r>
            <a:r>
              <a:rPr lang="es-ES" dirty="0"/>
              <a:t> </a:t>
            </a:r>
            <a:r>
              <a:rPr lang="es-ES" dirty="0" err="1"/>
              <a:t>pattern</a:t>
            </a:r>
            <a:endParaRPr lang="en-US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D8726E8-DB76-4BB9-9BE5-F780FCFED5E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" dirty="0"/>
              <a:t>@</a:t>
            </a:r>
            <a:r>
              <a:rPr lang="es-ES" dirty="0" err="1"/>
              <a:t>plainconcepts</a:t>
            </a:r>
            <a:endParaRPr lang="es-ES" dirty="0"/>
          </a:p>
          <a:p>
            <a:endParaRPr lang="es-E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4CCC3EE-7B3D-471B-94E1-754C8AB92B0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8CB616A-2EDE-4F93-81C7-BE29C9C217CB}" type="slidenum">
              <a:rPr lang="es-ES" smtClean="0"/>
              <a:pPr/>
              <a:t>8</a:t>
            </a:fld>
            <a:endParaRPr lang="es-ES" dirty="0"/>
          </a:p>
        </p:txBody>
      </p:sp>
      <p:pic>
        <p:nvPicPr>
          <p:cNvPr id="6" name="Picture 2" descr="In a microservices architecture, achieve atomicity by using only local transactions to publish events">
            <a:extLst>
              <a:ext uri="{FF2B5EF4-FFF2-40B4-BE49-F238E27FC236}">
                <a16:creationId xmlns:a16="http://schemas.microsoft.com/office/drawing/2014/main" id="{27A816CE-ECC7-421B-9A4E-96AA37F9BF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2506" y="2221161"/>
            <a:ext cx="6957061" cy="4336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68265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143B7A33-7D5F-4150-8810-BC6922461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8688" y="2821335"/>
            <a:ext cx="3660689" cy="3196532"/>
          </a:xfrm>
        </p:spPr>
        <p:txBody>
          <a:bodyPr/>
          <a:lstStyle/>
          <a:p>
            <a:pPr marL="285750" lvl="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s-ES" dirty="0" err="1">
                <a:solidFill>
                  <a:prstClr val="black"/>
                </a:solidFill>
              </a:rPr>
              <a:t>Stores</a:t>
            </a:r>
            <a:r>
              <a:rPr lang="es-ES" dirty="0">
                <a:solidFill>
                  <a:prstClr val="black"/>
                </a:solidFill>
              </a:rPr>
              <a:t> a </a:t>
            </a:r>
            <a:r>
              <a:rPr lang="es-ES" dirty="0" err="1">
                <a:solidFill>
                  <a:prstClr val="black"/>
                </a:solidFill>
              </a:rPr>
              <a:t>sequence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of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state-changing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events</a:t>
            </a:r>
            <a:endParaRPr lang="es-ES" dirty="0">
              <a:solidFill>
                <a:prstClr val="black"/>
              </a:solidFill>
            </a:endParaRPr>
          </a:p>
          <a:p>
            <a:pPr marL="285750" lvl="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s-ES" dirty="0" err="1">
                <a:solidFill>
                  <a:prstClr val="black"/>
                </a:solidFill>
              </a:rPr>
              <a:t>Events</a:t>
            </a:r>
            <a:r>
              <a:rPr lang="es-ES" dirty="0">
                <a:solidFill>
                  <a:prstClr val="black"/>
                </a:solidFill>
              </a:rPr>
              <a:t> are </a:t>
            </a:r>
            <a:r>
              <a:rPr lang="es-ES" dirty="0" err="1">
                <a:solidFill>
                  <a:prstClr val="black"/>
                </a:solidFill>
              </a:rPr>
              <a:t>the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source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of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truth</a:t>
            </a:r>
            <a:endParaRPr lang="es-ES" dirty="0">
              <a:solidFill>
                <a:prstClr val="black"/>
              </a:solidFill>
            </a:endParaRPr>
          </a:p>
          <a:p>
            <a:pPr marL="285750" lvl="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s-ES" dirty="0" err="1">
                <a:solidFill>
                  <a:prstClr val="black"/>
                </a:solidFill>
              </a:rPr>
              <a:t>Events</a:t>
            </a:r>
            <a:r>
              <a:rPr lang="es-ES" dirty="0">
                <a:solidFill>
                  <a:prstClr val="black"/>
                </a:solidFill>
              </a:rPr>
              <a:t> are </a:t>
            </a:r>
            <a:r>
              <a:rPr lang="es-ES" dirty="0" err="1">
                <a:solidFill>
                  <a:prstClr val="black"/>
                </a:solidFill>
              </a:rPr>
              <a:t>persisted</a:t>
            </a:r>
            <a:r>
              <a:rPr lang="es-ES" dirty="0">
                <a:solidFill>
                  <a:prstClr val="black"/>
                </a:solidFill>
              </a:rPr>
              <a:t> in </a:t>
            </a:r>
            <a:r>
              <a:rPr lang="es-ES" dirty="0" err="1">
                <a:solidFill>
                  <a:prstClr val="black"/>
                </a:solidFill>
              </a:rPr>
              <a:t>an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event</a:t>
            </a:r>
            <a:r>
              <a:rPr lang="es-ES" dirty="0">
                <a:solidFill>
                  <a:prstClr val="black"/>
                </a:solidFill>
              </a:rPr>
              <a:t> store</a:t>
            </a:r>
          </a:p>
          <a:p>
            <a:pPr marL="285750" lvl="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s-ES" dirty="0">
                <a:solidFill>
                  <a:prstClr val="black"/>
                </a:solidFill>
              </a:rPr>
              <a:t>No </a:t>
            </a:r>
            <a:r>
              <a:rPr lang="es-ES" dirty="0" err="1">
                <a:solidFill>
                  <a:prstClr val="black"/>
                </a:solidFill>
              </a:rPr>
              <a:t>atomicity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needed</a:t>
            </a:r>
            <a:endParaRPr lang="es-ES" dirty="0">
              <a:solidFill>
                <a:prstClr val="black"/>
              </a:solidFill>
            </a:endParaRPr>
          </a:p>
          <a:p>
            <a:pPr lvl="0">
              <a:buClr>
                <a:srgbClr val="00D0FF"/>
              </a:buClr>
              <a:buSzPct val="110000"/>
            </a:pPr>
            <a:endParaRPr lang="es-ES" dirty="0">
              <a:solidFill>
                <a:prstClr val="black"/>
              </a:solidFill>
            </a:endParaRPr>
          </a:p>
          <a:p>
            <a:pPr marL="285750" lvl="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endParaRPr lang="es-ES" dirty="0">
              <a:solidFill>
                <a:prstClr val="black"/>
              </a:solidFill>
            </a:endParaRP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4354A535-69B4-4036-A6A6-F363285E1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Event</a:t>
            </a:r>
            <a:r>
              <a:rPr lang="es-ES" dirty="0"/>
              <a:t> </a:t>
            </a:r>
            <a:r>
              <a:rPr lang="es-ES" dirty="0" err="1"/>
              <a:t>Sourcing</a:t>
            </a:r>
            <a:r>
              <a:rPr lang="es-ES" dirty="0"/>
              <a:t> </a:t>
            </a:r>
            <a:r>
              <a:rPr lang="es-ES" dirty="0" err="1"/>
              <a:t>pattern</a:t>
            </a:r>
            <a:endParaRPr lang="en-US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D8726E8-DB76-4BB9-9BE5-F780FCFED5E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" dirty="0"/>
              <a:t>@</a:t>
            </a:r>
            <a:r>
              <a:rPr lang="es-ES" dirty="0" err="1"/>
              <a:t>plainconcepts</a:t>
            </a:r>
            <a:endParaRPr lang="es-ES" dirty="0"/>
          </a:p>
          <a:p>
            <a:endParaRPr lang="es-E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4CCC3EE-7B3D-471B-94E1-754C8AB92B0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8CB616A-2EDE-4F93-81C7-BE29C9C217CB}" type="slidenum">
              <a:rPr lang="es-ES" smtClean="0"/>
              <a:pPr/>
              <a:t>9</a:t>
            </a:fld>
            <a:endParaRPr lang="es-ES" dirty="0"/>
          </a:p>
        </p:txBody>
      </p:sp>
      <p:pic>
        <p:nvPicPr>
          <p:cNvPr id="2050" name="Picture 2" descr="In a microservices architecture, achieve atomicity with event sourcing">
            <a:extLst>
              <a:ext uri="{FF2B5EF4-FFF2-40B4-BE49-F238E27FC236}">
                <a16:creationId xmlns:a16="http://schemas.microsoft.com/office/drawing/2014/main" id="{8ACBAAE8-90E8-4461-B835-B9940293F5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7338" y="2370229"/>
            <a:ext cx="6767941" cy="2828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8673107"/>
      </p:ext>
    </p:extLst>
  </p:cSld>
  <p:clrMapOvr>
    <a:masterClrMapping/>
  </p:clrMapOvr>
</p:sld>
</file>

<file path=ppt/theme/theme1.xml><?xml version="1.0" encoding="utf-8"?>
<a:theme xmlns:a="http://schemas.openxmlformats.org/drawingml/2006/main" name="ThemeLight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Tw Cen MT">
      <a:majorFont>
        <a:latin typeface="Tw Cen MT" panose="020B0602020104020603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Light" id="{C941CF03-3338-4985-8EAC-BBE1775F964E}" vid="{700D08F9-7052-4296-B63E-852116034CF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01C14808C3DA24D92CEDE52F6400555" ma:contentTypeVersion="3" ma:contentTypeDescription="Create a new document." ma:contentTypeScope="" ma:versionID="8e31f3cb338aa3c7a3a7b9d3c0526f15">
  <xsd:schema xmlns:xsd="http://www.w3.org/2001/XMLSchema" xmlns:xs="http://www.w3.org/2001/XMLSchema" xmlns:p="http://schemas.microsoft.com/office/2006/metadata/properties" xmlns:ns2="5cc60d69-a5f6-4f8f-8194-a79b51c73eb9" targetNamespace="http://schemas.microsoft.com/office/2006/metadata/properties" ma:root="true" ma:fieldsID="b70b5ae29e4afb42e7de10215bca66c9" ns2:_="">
    <xsd:import namespace="5cc60d69-a5f6-4f8f-8194-a79b51c73eb9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ingHintHash" minOccurs="0"/>
                <xsd:element ref="ns2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cc60d69-a5f6-4f8f-8194-a79b51c73eb9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ingHintHash" ma:index="9" nillable="true" ma:displayName="Sharing Hint Hash" ma:internalName="SharingHintHash" ma:readOnly="true">
      <xsd:simpleType>
        <xsd:restriction base="dms:Text"/>
      </xsd:simpleType>
    </xsd:element>
    <xsd:element name="SharedWithDetails" ma:index="1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5cc60d69-a5f6-4f8f-8194-a79b51c73eb9">
      <UserInfo>
        <DisplayName>Clara Assin</DisplayName>
        <AccountId>198</AccountId>
        <AccountType/>
      </UserInfo>
      <UserInfo>
        <DisplayName>Belen Muñiz</DisplayName>
        <AccountId>266</AccountId>
        <AccountType/>
      </UserInfo>
      <UserInfo>
        <DisplayName>Pablo Pelaez Aller</DisplayName>
        <AccountId>35</AccountId>
        <AccountType/>
      </UserInfo>
    </SharedWithUsers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C636FDA-D72C-4E71-AB94-61A8C664C08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cc60d69-a5f6-4f8f-8194-a79b51c73eb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D77C9E3-1B06-46F1-B79D-4B433ADBAE57}">
  <ds:schemaRefs>
    <ds:schemaRef ds:uri="http://purl.org/dc/terms/"/>
    <ds:schemaRef ds:uri="http://schemas.openxmlformats.org/package/2006/metadata/core-properties"/>
    <ds:schemaRef ds:uri="http://purl.org/dc/dcmitype/"/>
    <ds:schemaRef ds:uri="5cc60d69-a5f6-4f8f-8194-a79b51c73eb9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4CAA2E6C-506C-44BF-98B5-373FEE3DCA8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20057</TotalTime>
  <Words>2212</Words>
  <Application>Microsoft Office PowerPoint</Application>
  <PresentationFormat>Panorámica</PresentationFormat>
  <Paragraphs>370</Paragraphs>
  <Slides>46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46</vt:i4>
      </vt:variant>
    </vt:vector>
  </HeadingPairs>
  <TitlesOfParts>
    <vt:vector size="55" baseType="lpstr">
      <vt:lpstr>Open Sans</vt:lpstr>
      <vt:lpstr>Arial</vt:lpstr>
      <vt:lpstr>Calibri</vt:lpstr>
      <vt:lpstr>Consolas</vt:lpstr>
      <vt:lpstr>Wingdings</vt:lpstr>
      <vt:lpstr>Courier New</vt:lpstr>
      <vt:lpstr>Tw Cen MT</vt:lpstr>
      <vt:lpstr>Helvetica35-Thin</vt:lpstr>
      <vt:lpstr>ThemeLight</vt:lpstr>
      <vt:lpstr>Microservices Architecture MSA</vt:lpstr>
      <vt:lpstr>Ramón Tomás </vt:lpstr>
      <vt:lpstr>Presentación de PowerPoint</vt:lpstr>
      <vt:lpstr>Presentación de PowerPoint</vt:lpstr>
      <vt:lpstr>Decentralized Data</vt:lpstr>
      <vt:lpstr>Decentralized Data </vt:lpstr>
      <vt:lpstr>Eventual Consistency</vt:lpstr>
      <vt:lpstr>Outbox pattern</vt:lpstr>
      <vt:lpstr>Event Sourcing pattern</vt:lpstr>
      <vt:lpstr>Microservices Communication </vt:lpstr>
      <vt:lpstr>Presentación de PowerPoint</vt:lpstr>
      <vt:lpstr>Design for failure</vt:lpstr>
      <vt:lpstr>Circuit Breaker Pattern</vt:lpstr>
      <vt:lpstr>Presentación de PowerPoint</vt:lpstr>
      <vt:lpstr>Infrastructure Automation</vt:lpstr>
      <vt:lpstr>Presentación de PowerPoint</vt:lpstr>
      <vt:lpstr>Presentación de PowerPoint</vt:lpstr>
      <vt:lpstr>The situation</vt:lpstr>
      <vt:lpstr>What is Health monitoring</vt:lpstr>
      <vt:lpstr>Container managers</vt:lpstr>
      <vt:lpstr>Docker</vt:lpstr>
      <vt:lpstr>Docker</vt:lpstr>
      <vt:lpstr>ASP.NET Core</vt:lpstr>
      <vt:lpstr>ASP.NET Core</vt:lpstr>
      <vt:lpstr>ASP.NET Core</vt:lpstr>
      <vt:lpstr>ASP.NET Core</vt:lpstr>
      <vt:lpstr>ASP.NET Core</vt:lpstr>
      <vt:lpstr>Presentación de PowerPoint</vt:lpstr>
      <vt:lpstr>Presentación de PowerPoint</vt:lpstr>
      <vt:lpstr>Docker compose: layering</vt:lpstr>
      <vt:lpstr>Docker Compose: env variables</vt:lpstr>
      <vt:lpstr>Stateful services</vt:lpstr>
      <vt:lpstr>Stateful services</vt:lpstr>
      <vt:lpstr>Test scaling </vt:lpstr>
      <vt:lpstr>Logs centralized</vt:lpstr>
      <vt:lpstr>CI/CD</vt:lpstr>
      <vt:lpstr>Versioning</vt:lpstr>
      <vt:lpstr>Versioning</vt:lpstr>
      <vt:lpstr>Versioning</vt:lpstr>
      <vt:lpstr>Versioning</vt:lpstr>
      <vt:lpstr>Versioning</vt:lpstr>
      <vt:lpstr>Versioning</vt:lpstr>
      <vt:lpstr>Versioning</vt:lpstr>
      <vt:lpstr>Versioning</vt:lpstr>
      <vt:lpstr>¡Thank you!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Clara Assin Sunye</dc:creator>
  <cp:lastModifiedBy>Ramón Tomás</cp:lastModifiedBy>
  <cp:revision>1031</cp:revision>
  <dcterms:created xsi:type="dcterms:W3CDTF">2015-09-03T07:07:39Z</dcterms:created>
  <dcterms:modified xsi:type="dcterms:W3CDTF">2018-03-02T14:20:44Z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0x010100B01C14808C3DA24D92CEDE52F6400555</vt:lpwstr>
  </property>
</Properties>
</file>